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FF33"/>
    <a:srgbClr val="00FFCC"/>
    <a:srgbClr val="33CC33"/>
    <a:srgbClr val="0000FF"/>
    <a:srgbClr val="CC0099"/>
    <a:srgbClr val="FF0066"/>
    <a:srgbClr val="660066"/>
    <a:srgbClr val="D60093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6E4E5A-375E-426A-B7D9-E3CCD89713F5}" type="datetimeFigureOut">
              <a:rPr lang="el-GR" smtClean="0"/>
              <a:pPr/>
              <a:t>3/10/2014</a:t>
            </a:fld>
            <a:endParaRPr lang="el-GR" dirty="0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804E66-4B3E-4655-A9BE-E99131D9D490}" type="slidenum">
              <a:rPr lang="el-GR" smtClean="0"/>
              <a:pPr/>
              <a:t>‹#›</a:t>
            </a:fld>
            <a:endParaRPr lang="el-GR" dirty="0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gr/url?sa=i&amp;source=images&amp;cd=&amp;cad=rja&amp;docid=11ZSEI_4MCk7lM&amp;tbnid=2VOsyQfKTmo9OM:&amp;ved=0CAgQjRwwAA&amp;url=http://mathmosxos2.blogspot.com/2011/01/blog-post.html&amp;ei=Fh9-Uu_BBKGN4ATCyYCQBQ&amp;psig=AFQjCNHbOj2nuya6xdSX0eZXDXTJiBWadg&amp;ust=138408360612551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gr/url?sa=i&amp;source=images&amp;cd=&amp;cad=rja&amp;docid=6X3KDrO07Sl87M&amp;tbnid=LnydWr7C54brYM:&amp;ved=0CAgQjRwwAA&amp;url=http://xenesglosses.eu/2012/06/as-doulexoume-se-omades-omadosynerg/&amp;ei=7B5-UqS6B8mD4ATbx4DoDQ&amp;psig=AFQjCNEIDBAH2VigLCpr5rubK1jJCrU3sQ&amp;ust=138408356418014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gr/url?sa=i&amp;source=images&amp;cd=&amp;cad=rja&amp;docid=MD1RfEWauCKd-M&amp;tbnid=YKlvNXrx4RWVeM:&amp;ved=0CAgQjRwwAA&amp;url=http://alexgger.blogspot.com/2012/10/blog-post_5.html&amp;ei=VB9-UuO8H4SL4ASG14H4CA&amp;psig=AFQjCNHhHPd7pEGMZbDmnqQpBP5aWZBEwQ&amp;ust=138408366856502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kip.gr/%cf%80%ce%b1%ce%b9%ce%b4%ce%b9%ce%ba%ce%ad%cf%82-%ce%b4%cf%81%ce%b1%cf%83%cf%84%ce%b7%cf%81%ce%af%ce%bf%cf%84%ce%b7%cf%84%ce%b5%cf%82/%cf%80%ce%b1%ce%b3%ce%ba%cf%8c%cf%83%ce%bc%ce%b9%ce%bf-%ce%ba%ce%bf%cf%85%cf%84%cf%83%cf%8c/attachment/shutterstock_64866853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digitalschool.minedu.gov./g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gr/url?sa=i&amp;source=images&amp;cd=&amp;cad=rja&amp;docid=v598HV2DmaUGpM&amp;tbnid=R7eiZZJZf3wJ9M:&amp;ved=0CAgQjRwwAA&amp;url=http://oiko.wordpress.com/2012/03/17/%CF%83%CF%85%CE%B3%CF%87%CF%81%CE%BF%CE%BD%CE%B5%CF%83-%CE%B4%CE%B9%CE%B4%CE%B1%CE%BA%CF%84%CE%B9%CE%BA%CE%B5%CF%83-%CE%BA%CE%B1%CF%84%CE%B5%CF%85%CE%B8%CF%85%CE%BD%CF%83%CE%B5%CE%B9%CF%83-%CE%BF/&amp;ei=pB5-Upb8J6-v4QSfnYGQBQ&amp;psig=AFQjCNH_VwIwy_-L_hv0iaz88gh1ejRbzw&amp;ust=138408349270129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5112568"/>
          </a:xfrm>
        </p:spPr>
        <p:txBody>
          <a:bodyPr>
            <a:normAutofit/>
          </a:bodyPr>
          <a:lstStyle/>
          <a:p>
            <a:pPr algn="ctr"/>
            <a:r>
              <a:rPr lang="el-GR" sz="40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  <a:t>ΕΠΙΜΟΡΦΩΤΙΚΟ ΣΕΜΙΝΑΡΙΟ </a:t>
            </a:r>
            <a:br>
              <a:rPr lang="el-GR" sz="40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</a:br>
            <a:r>
              <a:rPr lang="el-GR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&lt;&lt;Βιωματικές Δράσεις στο Γυμνάσιο :Ανάπτυξη , Εφαρμογή &gt;&gt;</a:t>
            </a:r>
            <a:br>
              <a:rPr lang="el-GR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el-GR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l-GR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el-GR" sz="32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  <a:t>Σχολική Σύμβουλος Φυσικής Αγωγής Χίου ,Σάμου </a:t>
            </a:r>
            <a:br>
              <a:rPr lang="el-GR" sz="32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32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  <a:t>Σαμουηλίδου Ευδοκία.</a:t>
            </a:r>
            <a:br>
              <a:rPr lang="el-GR" sz="3200" dirty="0" smtClean="0">
                <a:solidFill>
                  <a:srgbClr val="00FFCC"/>
                </a:solidFill>
                <a:latin typeface="Arial" pitchFamily="34" charset="0"/>
                <a:cs typeface="Arial" pitchFamily="34" charset="0"/>
              </a:rPr>
            </a:br>
            <a:endParaRPr lang="el-GR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b="1" i="1" dirty="0" smtClean="0">
                <a:latin typeface="Arial" pitchFamily="34" charset="0"/>
                <a:cs typeface="Arial" pitchFamily="34" charset="0"/>
              </a:rPr>
              <a:t>…δηλώνουν το θέμα της 1</a:t>
            </a:r>
            <a:r>
              <a:rPr lang="el-GR" sz="3600" b="1" i="1" baseline="30000" dirty="0" smtClean="0">
                <a:latin typeface="Arial" pitchFamily="34" charset="0"/>
                <a:cs typeface="Arial" pitchFamily="34" charset="0"/>
              </a:rPr>
              <a:t>ης</a:t>
            </a:r>
            <a:r>
              <a:rPr lang="el-GR" sz="3600" b="1" i="1" dirty="0" smtClean="0">
                <a:latin typeface="Arial" pitchFamily="34" charset="0"/>
                <a:cs typeface="Arial" pitchFamily="34" charset="0"/>
              </a:rPr>
              <a:t> προτίμησης /2</a:t>
            </a:r>
            <a:r>
              <a:rPr lang="el-GR" sz="3600" b="1" i="1" baseline="30000" dirty="0" smtClean="0">
                <a:latin typeface="Arial" pitchFamily="34" charset="0"/>
                <a:cs typeface="Arial" pitchFamily="34" charset="0"/>
              </a:rPr>
              <a:t>ης</a:t>
            </a:r>
            <a:r>
              <a:rPr lang="el-GR" sz="3600" b="1" i="1" dirty="0" smtClean="0">
                <a:latin typeface="Arial" pitchFamily="34" charset="0"/>
                <a:cs typeface="Arial" pitchFamily="34" charset="0"/>
              </a:rPr>
              <a:t> προτίμησης τους .</a:t>
            </a:r>
            <a:endParaRPr lang="el-GR" sz="3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Ο Διευθυντής της Σχολικής Μονάδας φροντίζει οι μαθητές των διαφορετικών  αλφαβητικών τμημάτων να ενταχθούν στο Τμήμα με το θέμα της βιωματικής δράσης της 1</a:t>
            </a:r>
            <a:r>
              <a:rPr lang="el-GR" b="1" i="1" baseline="30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ης</a:t>
            </a:r>
            <a:r>
              <a:rPr lang="el-GR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επιλογής .</a:t>
            </a:r>
          </a:p>
          <a:p>
            <a:pPr>
              <a:buNone/>
            </a:pPr>
            <a:r>
              <a:rPr lang="el-GR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Διασφάλιση τμημάτων με 16-20 μαθητές (απαιτείται για διερευνητική και συνεργατική μαθησιακή προσέγγιση Βιωματικών Δράσεων ) </a:t>
            </a:r>
            <a:endParaRPr lang="el-GR" b="1" i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 smtClean="0">
                <a:latin typeface="Arial" pitchFamily="34" charset="0"/>
                <a:cs typeface="Arial" pitchFamily="34" charset="0"/>
              </a:rPr>
              <a:t>Υποβολή των Βιωματικών Δράσεων </a:t>
            </a:r>
            <a:endParaRPr lang="el-G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l-GR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Οι εμπλεκόμενοι εκπαιδευτικοί υποβάλουν για Έγκριση </a:t>
            </a:r>
          </a:p>
          <a:p>
            <a:pPr algn="ctr">
              <a:buNone/>
            </a:pPr>
            <a:r>
              <a:rPr lang="el-GR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Συνοπτική πρόταση  στον Σύμβουλο Παιδαγωγικής τους ευθύνης</a:t>
            </a:r>
            <a:endParaRPr lang="el-GR" sz="32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l-GR" sz="4000" b="1" i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Ζώνη Βιωματικών Δράσεων</a:t>
            </a:r>
            <a:endParaRPr lang="el-GR" sz="4000" b="1" i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l-GR" sz="32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Δημιουργία Ζ.Β.Δ  </a:t>
            </a:r>
          </a:p>
          <a:p>
            <a:pPr algn="ctr">
              <a:buNone/>
            </a:pPr>
            <a:r>
              <a:rPr lang="el-GR" sz="32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Δημιουργούνται στην αρχή του 1</a:t>
            </a:r>
            <a:r>
              <a:rPr lang="el-GR" sz="3200" b="1" i="1" baseline="30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ου</a:t>
            </a:r>
            <a:r>
              <a:rPr lang="el-GR" sz="32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Τριμήνου τμήματα Β.Δ</a:t>
            </a:r>
          </a:p>
          <a:p>
            <a:pPr algn="ctr">
              <a:buNone/>
            </a:pPr>
            <a:r>
              <a:rPr lang="el-GR" sz="32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Με συμμετοχή 16-20 μαθητών </a:t>
            </a:r>
          </a:p>
          <a:p>
            <a:pPr algn="ctr">
              <a:buNone/>
            </a:pPr>
            <a:r>
              <a:rPr lang="el-GR" sz="32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Οι μαθητές χωρίζονται σε 3-4 μέλη και συνεργάζονται μεταξύ τους κατά τη διάρκεια των Β. Δ </a:t>
            </a:r>
            <a:endParaRPr lang="el-GR" sz="3200" b="1" i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irc_mi" descr="http://www.agrino.org/taxi/FotoE1Eirini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8496944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el-GR" sz="3600" b="1" i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Αρμοδιότητες των Σχολικών Συμβούλων :</a:t>
            </a:r>
            <a:endParaRPr lang="el-GR" sz="3600" b="1" i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Ενημερώνουν έγκαιρα τους Διευθυντές , Υποδιευθυντές των Σχολικών Μονάδων που εποπτεύουν Παιδαγωγικά και Επιστημονικά για τις Αρχές των Βιωματικών Δράσεων .</a:t>
            </a:r>
          </a:p>
          <a:p>
            <a:pPr marL="514350" indent="-514350"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Συζητούν τρόπους πρόληψης ,αντιμετώπισης των προβλημάτων </a:t>
            </a:r>
          </a:p>
          <a:p>
            <a:pPr marL="514350" indent="-514350"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Παρέχουν αναγκαία στήριξη στη διαμόρφωση θεματικής των Βιωματικών Δράσεων – πριν υποβάλουν οι εκπαιδευτικοί προτάσεις </a:t>
            </a:r>
            <a:endParaRPr lang="el-GR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Συντάσσουν  στο τέλος του Σχολικού έτους και αποστέλλουν στον Προϊστάμενο Επιστημονικής και Παιδαγωγικής Καθοδήγησης Δ .Ε    </a:t>
            </a:r>
            <a:r>
              <a:rPr lang="el-GR" sz="2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ΕΚΘΕΣΗ</a:t>
            </a: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για τα θέματα ειδικότητες που ενεπλάκησαν , ανατροφοδοτούν τις Σχολικές Μονάδες.</a:t>
            </a:r>
          </a:p>
          <a:p>
            <a:pPr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l-G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Παρακολουθούν και καθοδηγούν τους εκπαιδευτικούς σε όλες τις φάσεις υλοποίησης των Βιωματικών Δράσεων  </a:t>
            </a:r>
            <a:endParaRPr lang="el-GR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b="1" i="1" dirty="0" smtClean="0">
                <a:latin typeface="Arial" pitchFamily="34" charset="0"/>
                <a:cs typeface="Arial" pitchFamily="34" charset="0"/>
              </a:rPr>
              <a:t>Οι εκπαιδευτικοί των  Β.Δ </a:t>
            </a:r>
            <a:endParaRPr lang="el-GR" sz="4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Υποβάλουν το έντυπο στον Σχολικό Σύμβουλο </a:t>
            </a:r>
          </a:p>
          <a:p>
            <a:pPr algn="ctr">
              <a:buNone/>
            </a:pPr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(διαδικασία Συλλόγου Διδασκόντων …Πρακτικό …</a:t>
            </a:r>
          </a:p>
          <a:p>
            <a:pPr algn="ctr">
              <a:buNone/>
            </a:pPr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Καταγραφή των Δράσεων …Ονόματα Επίθετα –Ειδικότητες εμπλεκομένων εκπαιδευτικών …)</a:t>
            </a:r>
          </a:p>
          <a:p>
            <a:pPr algn="ctr">
              <a:buNone/>
            </a:pPr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Και ότι άλλο ζητείται  …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628800"/>
          </a:xfrm>
        </p:spPr>
        <p:txBody>
          <a:bodyPr>
            <a:normAutofit/>
          </a:bodyPr>
          <a:lstStyle/>
          <a:p>
            <a:r>
              <a:rPr lang="el-GR" sz="4000" b="1" i="1" dirty="0" smtClean="0">
                <a:latin typeface="Arial" pitchFamily="34" charset="0"/>
                <a:cs typeface="Arial" pitchFamily="34" charset="0"/>
              </a:rPr>
              <a:t>Αξιολόγηση Τριμήνου :</a:t>
            </a:r>
            <a:endParaRPr lang="el-GR" sz="4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rc_mi" descr="http://xenesglosses.eu/wp-content/uploads/2012/06/DSC0013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857500" y="2842101"/>
            <a:ext cx="3429000" cy="257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0648"/>
            <a:ext cx="8686800" cy="1584176"/>
          </a:xfrm>
        </p:spPr>
        <p:txBody>
          <a:bodyPr>
            <a:noAutofit/>
          </a:bodyPr>
          <a:lstStyle/>
          <a:p>
            <a:pPr algn="ctr"/>
            <a:r>
              <a:rPr lang="el-GR" sz="4000" b="1" dirty="0" smtClean="0">
                <a:latin typeface="Arial" pitchFamily="34" charset="0"/>
                <a:cs typeface="Arial" pitchFamily="34" charset="0"/>
              </a:rPr>
              <a:t>Κριτήρια :</a:t>
            </a:r>
            <a:br>
              <a:rPr lang="el-GR" sz="4000" b="1" dirty="0" smtClean="0">
                <a:latin typeface="Arial" pitchFamily="34" charset="0"/>
                <a:cs typeface="Arial" pitchFamily="34" charset="0"/>
              </a:rPr>
            </a:br>
            <a:r>
              <a:rPr lang="el-GR" sz="4000" b="1" u="sng" dirty="0" smtClean="0">
                <a:latin typeface="Arial" pitchFamily="34" charset="0"/>
                <a:cs typeface="Arial" pitchFamily="34" charset="0"/>
              </a:rPr>
              <a:t>ατομική αξιολόγηση </a:t>
            </a:r>
            <a:endParaRPr lang="el-GR" sz="4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Κριτήρια κατάκτησης γνώσης ,ανάπτυξη στάσεων και ικανοτήτων και αξιών .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Κριτήρια συμβολής στο κλίμα της συλλογικότητας ,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Προϊόν της συλλογικής Εργασίας .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Ο μαθητής διατηρεί τον Ατομικό Φάκελο ( υλικό , δραστηριότητες που ολοκλήρωσε ως μέλος , προσωπικές σημειώσεις , φωτογραφικό υλικό , αρχειακό υλικό … ) </a:t>
            </a:r>
            <a:endParaRPr lang="el-GR" sz="2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el-GR" sz="4000" b="1" u="sng" dirty="0" smtClean="0">
                <a:latin typeface="Arial" pitchFamily="34" charset="0"/>
                <a:cs typeface="Arial" pitchFamily="34" charset="0"/>
              </a:rPr>
              <a:t>Ομαδική αξιολόγηση </a:t>
            </a:r>
            <a:endParaRPr lang="el-GR" sz="4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Η αξιολόγηση του ομαδικού έργου των 3-4 μελών που αποτελεί η κάθε ομάδα .Συμπεριλαμβάνεται και ταξινομείται το υλικό 7 ενοτήτων (βλέπε έντυπο Υποβολής ..)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Φύλλα δραστηριοτήτων , εργαλεία που χρησιμοποιήθηκαν , επεξεργασία δεδομένων , οπτικό /ακουστικό υλικό , το συνοδευτικό έντυπο ,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Συγγραφή κειμένων για κάθε ενότητα …</a:t>
            </a:r>
            <a:endParaRPr lang="el-GR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852704"/>
          </a:xfrm>
        </p:spPr>
        <p:txBody>
          <a:bodyPr>
            <a:noAutofit/>
          </a:bodyPr>
          <a:lstStyle/>
          <a:p>
            <a:pPr algn="ctr"/>
            <a:r>
              <a:rPr lang="el-GR" sz="3200" b="1" dirty="0" smtClean="0">
                <a:solidFill>
                  <a:srgbClr val="0033CC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Πως δημιουργήθηκαν οι Βιωματικές δράσεις ;</a:t>
            </a:r>
            <a:endParaRPr lang="el-GR" sz="3200" b="1" dirty="0">
              <a:solidFill>
                <a:srgbClr val="0033CC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Εισήγηση του Ινστιτούτου Εκπαιδευτικής Πολιτικής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Ι.Ε.Π στο Υπουργείο Παιδείας με την πράξη :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31/17.09.2013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Εφαρμογή : Α΄ τάξη Ημερήσιου Γυμνασίου 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          Α΄ τάξη Εσπερινού Γυμνασίου και για το σχολικό έτος 2013-14</a:t>
            </a:r>
            <a:r>
              <a:rPr lang="el-GR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l-G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0"/>
            <a:ext cx="7164288" cy="1340768"/>
          </a:xfrm>
        </p:spPr>
        <p:txBody>
          <a:bodyPr>
            <a:normAutofit/>
          </a:bodyPr>
          <a:lstStyle/>
          <a:p>
            <a:pPr algn="ctr"/>
            <a:r>
              <a:rPr lang="el-GR" sz="3600" b="1" u="sng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Μ.Ο ατομικής εργασίας </a:t>
            </a:r>
            <a:br>
              <a:rPr lang="el-GR" sz="3600" b="1" u="sng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</a:br>
            <a:r>
              <a:rPr lang="el-GR" sz="3600" b="1" u="sng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Μ.Ο ομαδικής εργασίας </a:t>
            </a:r>
            <a:endParaRPr lang="el-GR" sz="3600" b="1" u="sng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l-GR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Οι μαθητές δεν εξετάζονται  γραπτά. 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1)Κάθε μαθητής με βάση τη συμμετοχή του και τη συμβολή του στην παραγόμενη από την ομάδα του συλλογική εργασία- Βαθμολογείται ανά Τρίμηνο .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Δηλαδή κατά πόσο συμβάλλει ο μαθητής στο ομαδικό έργο και από τον ΑΤΟΜΙΚΟ ΦΑΚΕΛΟ που διατηρεί ο μαθητής .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2)Από την αξιολόγηση της Ομαδικής Εργασίας την οποία υποβάλλει κάθε ομάδα .</a:t>
            </a:r>
            <a:endParaRPr lang="el-GR" sz="2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47248" cy="4669128"/>
          </a:xfrm>
        </p:spPr>
        <p:txBody>
          <a:bodyPr>
            <a:normAutofit/>
          </a:bodyPr>
          <a:lstStyle/>
          <a:p>
            <a:r>
              <a:rPr lang="el-G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η αξιολόγηση του συλλογικού έργου της ομάδας γίνεται με βάση την ομαδική εργασία την οποία καταθέτει μέσα σε απλό Φάκελο κάθε ομάδα 3-4 μελών και η οποία περιλαμβάνει το συνολικό υλικό ταξινομημένο σε 7 ενότητες οι οποίες αντιστοιχούν στις 7 φάσεις που ακολουθεί η Ομάδα .</a:t>
            </a:r>
            <a:endParaRPr lang="el-GR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-819472"/>
            <a:ext cx="8435280" cy="2304256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Το άθροισμα ατομικής και ομαδικής εργασίας μας δίνει το Μ.Ο =Βαθμός Τριμήνου στις Β.Δ</a:t>
            </a:r>
            <a:endParaRPr lang="el-GR" sz="32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rc_mi" descr="http://3.bp.blogspot.com/-U29jk8pHcD4/UG5Jg-te6sI/AAAAAAAAAFY/5BDZtnO5gkg/s1600/importance-of-friendshi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70300" y="3113881"/>
            <a:ext cx="18034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936104"/>
          </a:xfrm>
        </p:spPr>
        <p:txBody>
          <a:bodyPr>
            <a:normAutofit fontScale="90000"/>
          </a:bodyPr>
          <a:lstStyle/>
          <a:p>
            <a:r>
              <a:rPr lang="el-GR" sz="3600" b="1" dirty="0" smtClean="0">
                <a:latin typeface="Arial" pitchFamily="34" charset="0"/>
                <a:cs typeface="Arial" pitchFamily="34" charset="0"/>
              </a:rPr>
              <a:t>Δημοσιοποίηση των Βιωματικών Δράσεων </a:t>
            </a:r>
            <a:endParaRPr lang="el-G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Ανάρτηση :</a:t>
            </a:r>
          </a:p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Ιστοσελίδα του Σχολείου </a:t>
            </a:r>
          </a:p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Διαδίκτυο – Κανόνες Προστασίας , προσωπικά δεδομένα </a:t>
            </a:r>
          </a:p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Αγγλική γλώσσα </a:t>
            </a:r>
          </a:p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Μ.Μ.Ε </a:t>
            </a:r>
          </a:p>
          <a:p>
            <a:r>
              <a:rPr lang="el-GR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Έντυπο Τύπο (τοπικό τύπο )</a:t>
            </a:r>
            <a:endParaRPr lang="el-GR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latin typeface="Arial" pitchFamily="34" charset="0"/>
                <a:cs typeface="Arial" pitchFamily="34" charset="0"/>
              </a:rPr>
              <a:t>Δημιουργία Εκπαιδευτικού Υλικού </a:t>
            </a:r>
            <a:endParaRPr lang="el-G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Δημιουργία έντυπου </a:t>
            </a:r>
          </a:p>
          <a:p>
            <a:pPr>
              <a:buNone/>
            </a:pPr>
            <a:endParaRPr lang="el-GR" sz="28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Δημιουργία </a:t>
            </a:r>
            <a:r>
              <a:rPr lang="en-US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cd, dvd</a:t>
            </a:r>
          </a:p>
          <a:p>
            <a:pPr>
              <a:buNone/>
            </a:pPr>
            <a:endParaRPr lang="el-GR" sz="28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Δημιουργία Λευκώματος </a:t>
            </a:r>
          </a:p>
          <a:p>
            <a:pPr>
              <a:buNone/>
            </a:pPr>
            <a:endParaRPr lang="el-GR" sz="28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Συγγραφή – Έκδοση  του Υλικού </a:t>
            </a:r>
          </a:p>
          <a:p>
            <a:pPr>
              <a:buNone/>
            </a:pPr>
            <a:endParaRPr lang="el-GR" sz="2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99592" y="0"/>
            <a:ext cx="7715200" cy="764704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rgbClr val="CC0099"/>
                </a:solidFill>
                <a:latin typeface="Monotype Corsiva" pitchFamily="66" charset="0"/>
                <a:cs typeface="Arial" pitchFamily="34" charset="0"/>
              </a:rPr>
              <a:t>!</a:t>
            </a:r>
            <a:endParaRPr lang="el-GR" sz="3200" b="1" dirty="0">
              <a:solidFill>
                <a:srgbClr val="CC0099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3 - Θέση περιεχομένου" descr="http://www.skip.gr/wp-content/uploads/2011/03/shutterstock_64866853-469x313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Ορθογώνιο"/>
          <p:cNvSpPr/>
          <p:nvPr/>
        </p:nvSpPr>
        <p:spPr>
          <a:xfrm>
            <a:off x="4283968" y="6021288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Ευχαριστώ για την προσοχή σας !!!</a:t>
            </a:r>
            <a:endParaRPr lang="el-GR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355160" cy="648072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latin typeface="Arial" pitchFamily="34" charset="0"/>
                <a:cs typeface="Arial" pitchFamily="34" charset="0"/>
              </a:rPr>
              <a:t>Βιβλιογραφία :</a:t>
            </a:r>
            <a:endParaRPr lang="el-G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11824"/>
          </a:xfrm>
        </p:spPr>
        <p:txBody>
          <a:bodyPr>
            <a:normAutofit/>
          </a:bodyPr>
          <a:lstStyle/>
          <a:p>
            <a:r>
              <a:rPr lang="el-GR" dirty="0" smtClean="0"/>
              <a:t>Βιωματικές Δράσεις Γενικές Αρχές και Πρακτικές Ματσαγγούρας  Η., Αθήνα 2011</a:t>
            </a:r>
          </a:p>
          <a:p>
            <a:pPr>
              <a:buNone/>
            </a:pPr>
            <a:endParaRPr lang="el-GR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l-GR" dirty="0" smtClean="0">
                <a:hlinkClick r:id="rId2"/>
              </a:rPr>
              <a:t>:</a:t>
            </a:r>
            <a:r>
              <a:rPr lang="en-US" dirty="0" smtClean="0">
                <a:hlinkClick r:id="rId2"/>
              </a:rPr>
              <a:t>//digitalschool.minedu.gov./</a:t>
            </a:r>
            <a:r>
              <a:rPr lang="en-US" dirty="0" err="1" smtClean="0">
                <a:hlinkClick r:id="rId2"/>
              </a:rPr>
              <a:t>gr</a:t>
            </a:r>
            <a:endParaRPr lang="en-US" dirty="0" smtClean="0"/>
          </a:p>
          <a:p>
            <a:r>
              <a:rPr lang="el-GR" dirty="0" smtClean="0"/>
              <a:t>Ματσαγγούρας Η.,(2000) Ομαδοσυνεργατική Διδασκαλία , εκδ. Γρηγόρη 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Ματσαγγούρας Η.,(2011) Η Καινοτομία των Ερευνητικών Εργασιών στο Λύκειο .Αθήνα ΟΕΔΒ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-2628800" y="476672"/>
            <a:ext cx="959775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l-GR" sz="4000" b="1" dirty="0" smtClean="0">
                <a:latin typeface="Arial" pitchFamily="34" charset="0"/>
                <a:cs typeface="Arial" pitchFamily="34" charset="0"/>
              </a:rPr>
              <a:t>Θέματα :</a:t>
            </a:r>
            <a:endParaRPr lang="el-GR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4821168"/>
          </a:xfrm>
        </p:spPr>
        <p:txBody>
          <a:bodyPr>
            <a:noAutofit/>
          </a:bodyPr>
          <a:lstStyle/>
          <a:p>
            <a:pPr algn="ctr"/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Α΄ τάξη : υλοποιούνται θέματα του διδακτικού αντικειμένου </a:t>
            </a:r>
          </a:p>
          <a:p>
            <a:pPr algn="ctr"/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&lt;&lt;Σχολική και Κοινωνική Ζωή &gt;&gt;2013-2014</a:t>
            </a:r>
          </a:p>
          <a:p>
            <a:pPr algn="ctr"/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Β΄ τάξη : &lt;&lt;Φύση και Άσκηση &gt;&gt;2014-15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&lt;&lt;Πολιτισμός και  Δραστηριότητες Τέχνης &gt;&gt;</a:t>
            </a:r>
          </a:p>
          <a:p>
            <a:pPr algn="ctr"/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Γ΄ τάξη : &lt;&lt;Σχολικός Επαγγελματικός Προσανατολισμός &gt;&gt; 2015-16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&lt;&lt;Τοπική Ιστορία &gt;&gt;</a:t>
            </a:r>
          </a:p>
          <a:p>
            <a:pPr algn="ctr">
              <a:buNone/>
            </a:pPr>
            <a:r>
              <a:rPr lang="el-GR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&lt;&lt;Περιβάλλον και Εκπαίδευση για την Αειφόρο Ανάπτυξη &gt;&gt;</a:t>
            </a:r>
            <a:endParaRPr lang="el-GR" sz="2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Τι είναι οι Βιωματικές Δράσεις ;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Εκπαιδευτική καινοτομία </a:t>
            </a:r>
          </a:p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Διδακτική έκφραση της Βιωματικής Μάθησης </a:t>
            </a:r>
          </a:p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Αρχή της Βιωματικής Μάθησης </a:t>
            </a:r>
          </a:p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Αρχή της συλλογικής διερεύνησης των θεμάτων </a:t>
            </a:r>
          </a:p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Αρχή της διεπιστημονικής προσέγγισης </a:t>
            </a:r>
          </a:p>
          <a:p>
            <a:pPr algn="ctr"/>
            <a:r>
              <a:rPr lang="el-GR" b="1" dirty="0" smtClean="0">
                <a:solidFill>
                  <a:srgbClr val="008000"/>
                </a:solidFill>
              </a:rPr>
              <a:t>Αρχή της διαφοροποίησης της Μαθησιακής προσέγγισης …(Ματσαγγούρας  Η ., 2011)</a:t>
            </a:r>
            <a:endParaRPr lang="el-GR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27584" y="404664"/>
            <a:ext cx="7941568" cy="1143000"/>
          </a:xfrm>
        </p:spPr>
        <p:txBody>
          <a:bodyPr/>
          <a:lstStyle/>
          <a:p>
            <a:r>
              <a:rPr lang="el-GR" b="1" dirty="0" smtClean="0"/>
              <a:t>Φιλοσοφία των Β.Δ: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Οι Βιωματικές Δράσεις</a:t>
            </a:r>
          </a:p>
          <a:p>
            <a:pPr algn="ctr">
              <a:buNone/>
            </a:pPr>
            <a:endParaRPr lang="el-GR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κινούνται στη φιλοσοφία των Ερευνητικών Εργασιών του Λυκείου </a:t>
            </a:r>
          </a:p>
          <a:p>
            <a:pPr algn="ctr"/>
            <a:endParaRPr lang="el-GR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Προωθούν : Βιωματική μάθηση 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                   Συνεργατική Μάθηση 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                     Διερευνητική Μάθηση </a:t>
            </a:r>
            <a:endParaRPr lang="el-GR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" y="692696"/>
            <a:ext cx="9144000" cy="92567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l-G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ΣΚΟΠΟΙ ΤΩΝ Β.Δ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</a:rPr>
              <a:t>Να βοηθήσουν τους μαθητές να αναπτύξουν αναγκαίες στάσεις , κοινωνικές ,γνωστικές –μεταγνωστικές , αυτογνωσιακές κιναισθητικές , μεθοδολογικές ικανότητες τις οποίες απαιτεί η Αυτορυθμιζόμενη Μάθηση (</a:t>
            </a:r>
            <a:r>
              <a:rPr lang="el-GR" b="1" i="1" dirty="0" smtClean="0">
                <a:solidFill>
                  <a:srgbClr val="008000"/>
                </a:solidFill>
              </a:rPr>
              <a:t>Μαθαίνω πώς να μαθαίνω …)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</a:rPr>
              <a:t>Να αξιοποιούν νέες παλιές εμπειρίες και να κατανοούν τα θέματα τα οποία μελετούν 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</a:rPr>
              <a:t>Να αξιοποιούν τις νέες στάσεις , γνώσεις ,ικανότητες </a:t>
            </a:r>
          </a:p>
          <a:p>
            <a:pPr algn="ctr">
              <a:buNone/>
            </a:pPr>
            <a:r>
              <a:rPr lang="el-GR" b="1" dirty="0" smtClean="0">
                <a:solidFill>
                  <a:srgbClr val="008000"/>
                </a:solidFill>
              </a:rPr>
              <a:t>Να συναρτούν τις μαθησιακές τους εμπειρίες με συναισθήματα  χαράς , δημιουργικότητας (Ματσαγγούρας Η ,. 2011)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28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Οι Βιωματικές Δράσεις καθιερώνονται στα νέα Προγράμματα στην Πρωτοβάθμια και Δευτεροβάθμια Εκπαίδευσης</a:t>
            </a:r>
          </a:p>
          <a:p>
            <a:pPr>
              <a:buNone/>
            </a:pPr>
            <a:r>
              <a:rPr lang="el-GR" sz="28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Αποτελούν διδακτική διαδικασία / έκφραση της Βιωματικής Παιδαγωγικής  (</a:t>
            </a:r>
            <a:r>
              <a:rPr lang="en-US" sz="28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Experiential Education )</a:t>
            </a:r>
            <a:r>
              <a:rPr lang="el-GR" sz="28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, αναπτύχθηκε στην Αμερική και στην Ευρώπη στις αρχές του 20</a:t>
            </a:r>
            <a:r>
              <a:rPr lang="el-GR" sz="2800" b="1" baseline="30000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ου</a:t>
            </a:r>
            <a:r>
              <a:rPr lang="el-GR" sz="28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αιώνα .</a:t>
            </a:r>
          </a:p>
          <a:p>
            <a:pPr>
              <a:buNone/>
            </a:pPr>
            <a:endParaRPr lang="el-GR" sz="28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 smtClean="0">
                <a:latin typeface="Arial" pitchFamily="34" charset="0"/>
                <a:cs typeface="Arial" pitchFamily="34" charset="0"/>
              </a:rPr>
              <a:t>Επιστημονικά Πεδία :</a:t>
            </a:r>
            <a:endParaRPr lang="el-G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Τοπική Ιστορία </a:t>
            </a:r>
          </a:p>
          <a:p>
            <a:pPr algn="ctr"/>
            <a:endParaRPr lang="el-GR" sz="96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Περιβάλλον και Εκπαίδευση  για την Αειφόρο </a:t>
            </a:r>
          </a:p>
          <a:p>
            <a:pPr algn="ctr">
              <a:buNone/>
            </a:pPr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Ανάπτυξη </a:t>
            </a:r>
          </a:p>
          <a:p>
            <a:pPr algn="ctr">
              <a:buNone/>
            </a:pPr>
            <a:endParaRPr lang="el-GR" sz="96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Σχολικό και Επαγγελματικό Προσανατολισμό</a:t>
            </a: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Φύση και Άσκηση </a:t>
            </a:r>
          </a:p>
          <a:p>
            <a:pPr algn="ctr"/>
            <a:endParaRPr lang="el-GR" sz="96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Πολιτισμό και Δραστηριότητες Τέχνης </a:t>
            </a:r>
          </a:p>
          <a:p>
            <a:pPr algn="ctr"/>
            <a:endParaRPr lang="el-GR" sz="96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sz="9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Σχολική και Κοινωνική Ζωή </a:t>
            </a:r>
          </a:p>
          <a:p>
            <a:pPr algn="ctr"/>
            <a:endParaRPr lang="el-GR" sz="96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l-GR" sz="8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(115475/Γ2/21-08-2013 ΥΑ, ΦΕΚ Β΄2121)</a:t>
            </a:r>
            <a:endParaRPr lang="el-GR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/>
          </a:bodyPr>
          <a:lstStyle/>
          <a:p>
            <a:r>
              <a:rPr lang="el-GR" sz="4000" b="1" i="1" dirty="0" smtClean="0">
                <a:latin typeface="Arial" pitchFamily="34" charset="0"/>
                <a:cs typeface="Arial" pitchFamily="34" charset="0"/>
              </a:rPr>
              <a:t>οι μαθητές ενημερώνονται για τα προτεινόμενα θέματα </a:t>
            </a:r>
            <a:endParaRPr lang="el-GR" sz="4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irc_mi" descr="http://oiko.files.wordpress.com/2012/03/poiko001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8352928" cy="458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876</Words>
  <Application>Microsoft Office PowerPoint</Application>
  <PresentationFormat>Προβολή στην οθόνη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27" baseType="lpstr">
      <vt:lpstr>Ροή</vt:lpstr>
      <vt:lpstr>ΕΠΙΜΟΡΦΩΤΙΚΟ ΣΕΜΙΝΑΡΙΟ  &lt;&lt;Βιωματικές Δράσεις στο Γυμνάσιο :Ανάπτυξη , Εφαρμογή &gt;&gt;  Σχολική Σύμβουλος Φυσικής Αγωγής Χίου ,Σάμου   Σαμουηλίδου Ευδοκία. </vt:lpstr>
      <vt:lpstr>Πως δημιουργήθηκαν οι Βιωματικές δράσεις ;</vt:lpstr>
      <vt:lpstr>Θέματα :</vt:lpstr>
      <vt:lpstr>Τι είναι οι Βιωματικές Δράσεις ;</vt:lpstr>
      <vt:lpstr>Φιλοσοφία των Β.Δ:</vt:lpstr>
      <vt:lpstr>Διαφάνεια 6</vt:lpstr>
      <vt:lpstr>Διαφάνεια 7</vt:lpstr>
      <vt:lpstr>Επιστημονικά Πεδία :</vt:lpstr>
      <vt:lpstr>οι μαθητές ενημερώνονται για τα προτεινόμενα θέματα </vt:lpstr>
      <vt:lpstr>…δηλώνουν το θέμα της 1ης προτίμησης /2ης προτίμησης τους .</vt:lpstr>
      <vt:lpstr>Υποβολή των Βιωματικών Δράσεων </vt:lpstr>
      <vt:lpstr>Ζώνη Βιωματικών Δράσεων</vt:lpstr>
      <vt:lpstr>Διαφάνεια 13</vt:lpstr>
      <vt:lpstr>Αρμοδιότητες των Σχολικών Συμβούλων :</vt:lpstr>
      <vt:lpstr>Διαφάνεια 15</vt:lpstr>
      <vt:lpstr>Οι εκπαιδευτικοί των  Β.Δ </vt:lpstr>
      <vt:lpstr>Αξιολόγηση Τριμήνου :</vt:lpstr>
      <vt:lpstr>Κριτήρια : ατομική αξιολόγηση </vt:lpstr>
      <vt:lpstr>Ομαδική αξιολόγηση </vt:lpstr>
      <vt:lpstr>Μ.Ο ατομικής εργασίας  Μ.Ο ομαδικής εργασίας </vt:lpstr>
      <vt:lpstr> η αξιολόγηση του συλλογικού έργου της ομάδας γίνεται με βάση την ομαδική εργασία την οποία καταθέτει μέσα σε απλό Φάκελο κάθε ομάδα 3-4 μελών και η οποία περιλαμβάνει το συνολικό υλικό ταξινομημένο σε 7 ενότητες οι οποίες αντιστοιχούν στις 7 φάσεις που ακολουθεί η Ομάδα .</vt:lpstr>
      <vt:lpstr>Το άθροισμα ατομικής και ομαδικής εργασίας μας δίνει το Μ.Ο =Βαθμός Τριμήνου στις Β.Δ</vt:lpstr>
      <vt:lpstr>Δημοσιοποίηση των Βιωματικών Δράσεων </vt:lpstr>
      <vt:lpstr>Δημιουργία Εκπαιδευτικού Υλικού </vt:lpstr>
      <vt:lpstr>!</vt:lpstr>
      <vt:lpstr>Βιβλιογραφία 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ΕΠΙΜΟΡΦΩΤΙΚΟ ΣΕΜΙΝΑΡΙΟ  &lt;&lt;Βιωματικές Δράσεις στο Γυμνάσιο :Ανάπτυξη , Εφαρμογή …&gt;&gt;</dc:title>
  <dc:creator>crf</dc:creator>
  <cp:lastModifiedBy>crf</cp:lastModifiedBy>
  <cp:revision>65</cp:revision>
  <dcterms:created xsi:type="dcterms:W3CDTF">2013-11-11T11:09:51Z</dcterms:created>
  <dcterms:modified xsi:type="dcterms:W3CDTF">2014-10-03T16:57:43Z</dcterms:modified>
</cp:coreProperties>
</file>