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38"/>
  </p:notesMasterIdLst>
  <p:handoutMasterIdLst>
    <p:handoutMasterId r:id="rId39"/>
  </p:handoutMasterIdLst>
  <p:sldIdLst>
    <p:sldId id="256" r:id="rId3"/>
    <p:sldId id="273" r:id="rId4"/>
    <p:sldId id="257" r:id="rId5"/>
    <p:sldId id="274" r:id="rId6"/>
    <p:sldId id="258" r:id="rId7"/>
    <p:sldId id="259" r:id="rId8"/>
    <p:sldId id="289" r:id="rId9"/>
    <p:sldId id="290" r:id="rId10"/>
    <p:sldId id="260" r:id="rId11"/>
    <p:sldId id="261" r:id="rId12"/>
    <p:sldId id="275" r:id="rId13"/>
    <p:sldId id="262" r:id="rId14"/>
    <p:sldId id="263" r:id="rId15"/>
    <p:sldId id="264" r:id="rId16"/>
    <p:sldId id="265" r:id="rId17"/>
    <p:sldId id="266" r:id="rId18"/>
    <p:sldId id="277" r:id="rId19"/>
    <p:sldId id="267" r:id="rId20"/>
    <p:sldId id="268" r:id="rId21"/>
    <p:sldId id="279" r:id="rId22"/>
    <p:sldId id="269" r:id="rId23"/>
    <p:sldId id="281" r:id="rId24"/>
    <p:sldId id="282" r:id="rId25"/>
    <p:sldId id="283" r:id="rId26"/>
    <p:sldId id="288" r:id="rId27"/>
    <p:sldId id="284" r:id="rId28"/>
    <p:sldId id="294" r:id="rId29"/>
    <p:sldId id="287" r:id="rId30"/>
    <p:sldId id="285" r:id="rId31"/>
    <p:sldId id="286" r:id="rId32"/>
    <p:sldId id="292" r:id="rId33"/>
    <p:sldId id="295" r:id="rId34"/>
    <p:sldId id="271" r:id="rId35"/>
    <p:sldId id="291" r:id="rId36"/>
    <p:sldId id="29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00FF99"/>
    <a:srgbClr val="CCFFFF"/>
    <a:srgbClr val="00CC00"/>
    <a:srgbClr val="00FFFF"/>
    <a:srgbClr val="00FFCC"/>
    <a:srgbClr val="3333FF"/>
    <a:srgbClr val="FF6600"/>
    <a:srgbClr val="66FF66"/>
    <a:srgbClr val="D0D42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varScale="1">
        <p:scale>
          <a:sx n="62" d="100"/>
          <a:sy n="62" d="100"/>
        </p:scale>
        <p:origin x="-931"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3" d="100"/>
          <a:sy n="83" d="100"/>
        </p:scale>
        <p:origin x="-2040"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A2B6C6-6151-44DC-96E5-166CCABE0DFD}" type="datetimeFigureOut">
              <a:rPr lang="el-GR" smtClean="0"/>
              <a:pPr/>
              <a:t>22/9/2014</a:t>
            </a:fld>
            <a:endParaRPr lang="el-GR" dirty="0"/>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6B3830-591A-4695-A76B-367FB9CA2518}" type="slidenum">
              <a:rPr lang="el-GR" smtClean="0"/>
              <a:pPr/>
              <a:t>‹#›</a:t>
            </a:fld>
            <a:endParaRPr lang="el-G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8287AA-0D99-42CE-A71B-10FA9908BBF8}" type="datetimeFigureOut">
              <a:rPr lang="en-US" smtClean="0"/>
              <a:pPr/>
              <a:t>9/22/2014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C167DB-EFF0-400D-96A1-6799F871DE5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C167DB-EFF0-400D-96A1-6799F871DE5B}"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9" name="Subtitle 8"/>
          <p:cNvSpPr>
            <a:spLocks noGrp="1"/>
          </p:cNvSpPr>
          <p:nvPr>
            <p:ph type="subTitle" idx="1" hasCustomPrompt="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dirty="0" smtClean="0"/>
              <a:t>Κάντε κλικ για να επεξεργαστείτε το στυλ υποτίτλου του υποδείγματος</a:t>
            </a:r>
            <a:endParaRPr lang="el-GR" dirty="0"/>
          </a:p>
        </p:txBody>
      </p:sp>
      <p:sp>
        <p:nvSpPr>
          <p:cNvPr id="28" name="Title 27"/>
          <p:cNvSpPr>
            <a:spLocks noGrp="1"/>
          </p:cNvSpPr>
          <p:nvPr>
            <p:ph type="ctrTitle" hasCustomPrompt="1"/>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l-GR" dirty="0" smtClean="0"/>
              <a:t>Κάντε κλικ για να επεξεργαστείτε το στυλ τίτλου του υποδείγματος</a:t>
            </a:r>
            <a:endParaRPr lang="en-US" dirty="0"/>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a:endParaRPr lang="en-US" dirty="0"/>
          </a:p>
        </p:txBody>
      </p:sp>
      <p:sp>
        <p:nvSpPr>
          <p:cNvPr id="15" name="Date Placeholder 14"/>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16" name="Slide Number Placeholder 15"/>
          <p:cNvSpPr>
            <a:spLocks noGrp="1"/>
          </p:cNvSpPr>
          <p:nvPr>
            <p:ph type="sldNum" sz="quarter" idx="11"/>
          </p:nvPr>
        </p:nvSpPr>
        <p:spPr/>
        <p:txBody>
          <a:bodyPr/>
          <a:lstStyle/>
          <a:p>
            <a:pPr algn="ctr"/>
            <a:fld id="{CEAB1635-7AB6-4A02-8F63-2344453D2D84}" type="slidenum">
              <a:rPr lang="en-US" smtClean="0"/>
              <a:pPr algn="ct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l-GR" dirty="0" smtClean="0"/>
              <a:t>Κάντε κλικ για να επεξεργαστείτε το στυλ τίτλου του υποδείγματος</a:t>
            </a:r>
            <a:endParaRPr lang="en-US" dirty="0"/>
          </a:p>
        </p:txBody>
      </p:sp>
      <p:sp>
        <p:nvSpPr>
          <p:cNvPr id="3" name="Vertical Text Placeholder 2"/>
          <p:cNvSpPr>
            <a:spLocks noGrp="1"/>
          </p:cNvSpPr>
          <p:nvPr>
            <p:ph type="body" orient="vert" idx="1" hasCustomPrompt="1"/>
          </p:nvPr>
        </p:nvSpPr>
        <p:spPr/>
        <p:txBody>
          <a:bodyPr vert="eaVert"/>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4" name="Date Placeholder 3"/>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AB1635-7AB6-4A02-8F63-2344453D2D8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lvl1pPr>
              <a:defRPr/>
            </a:lvl1pPr>
          </a:lstStyle>
          <a:p>
            <a:r>
              <a:rPr lang="el-GR" dirty="0" smtClean="0"/>
              <a:t>Κάντε κλικ για να προσθέσετε τίτλο</a:t>
            </a:r>
            <a:endParaRPr lang="en-US" dirty="0"/>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4" name="Date Placeholder 3"/>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AB1635-7AB6-4A02-8F63-2344453D2D8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9" name="Content Placeholder 8"/>
          <p:cNvSpPr>
            <a:spLocks noGrp="1"/>
          </p:cNvSpPr>
          <p:nvPr>
            <p:ph idx="1" hasCustomPrompt="1"/>
          </p:nvPr>
        </p:nvSpPr>
        <p:spPr>
          <a:xfrm>
            <a:off x="457200" y="1524000"/>
            <a:ext cx="8229600" cy="4572000"/>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14" name="Date Placeholder 13"/>
          <p:cNvSpPr>
            <a:spLocks noGrp="1"/>
          </p:cNvSpPr>
          <p:nvPr>
            <p:ph type="dt" sz="half" idx="14"/>
          </p:nvPr>
        </p:nvSpPr>
        <p:spPr/>
        <p:txBody>
          <a:bodyPr/>
          <a:lstStyle/>
          <a:p>
            <a:fld id="{DCFA480D-CB17-4C49-BB2A-C7514E1C7CEA}" type="datetimeFigureOut">
              <a:rPr lang="en-US" smtClean="0"/>
              <a:pPr/>
              <a:t>9/22/2014</a:t>
            </a:fld>
            <a:endParaRPr lang="en-US" dirty="0"/>
          </a:p>
        </p:txBody>
      </p:sp>
      <p:sp>
        <p:nvSpPr>
          <p:cNvPr id="15" name="Slide Number Placeholder 14"/>
          <p:cNvSpPr>
            <a:spLocks noGrp="1"/>
          </p:cNvSpPr>
          <p:nvPr>
            <p:ph type="sldNum" sz="quarter" idx="15"/>
          </p:nvPr>
        </p:nvSpPr>
        <p:spPr/>
        <p:txBody>
          <a:bodyPr/>
          <a:lstStyle>
            <a:lvl1pPr algn="ctr">
              <a:defRPr/>
            </a:lvl1pPr>
          </a:lstStyle>
          <a:p>
            <a:pPr algn="ctr"/>
            <a:fld id="{CEAB1635-7AB6-4A02-8F63-2344453D2D84}" type="slidenum">
              <a:rPr lang="en-US" smtClean="0"/>
              <a:pPr algn="ct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hasCustomPrompt="1"/>
          </p:nvPr>
        </p:nvSpPr>
        <p:spPr/>
        <p:txBody>
          <a:bodyPr rtlCol="0" anchor="b" anchorCtr="0"/>
          <a:lstStyle/>
          <a:p>
            <a:r>
              <a:rPr lang="el-GR" dirty="0" smtClean="0"/>
              <a:t>Κάντε κλικ για να επεξεργαστείτε το στυλ τίτλου του υποδείγματος</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AB1635-7AB6-4A02-8F63-2344453D2D84}" type="slidenum">
              <a:rPr lang="en-US" smtClean="0"/>
              <a:pPr/>
              <a:t>‹#›</a:t>
            </a:fld>
            <a:endParaRPr lang="en-US" dirty="0"/>
          </a:p>
        </p:txBody>
      </p:sp>
      <p:sp>
        <p:nvSpPr>
          <p:cNvPr id="2" name="Title 1"/>
          <p:cNvSpPr>
            <a:spLocks noGrp="1"/>
          </p:cNvSpPr>
          <p:nvPr>
            <p:ph type="title" hasCustomPrompt="1"/>
          </p:nvPr>
        </p:nvSpPr>
        <p:spPr>
          <a:xfrm>
            <a:off x="685800" y="3505200"/>
            <a:ext cx="7924800" cy="1371600"/>
          </a:xfrm>
        </p:spPr>
        <p:txBody>
          <a:bodyPr>
            <a:noAutofit/>
          </a:bodyPr>
          <a:lstStyle>
            <a:lvl1pPr algn="l" rtl="0" latinLnBrk="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l-GR" dirty="0" smtClean="0"/>
              <a:t>Κάντε κλικ για να επεξεργαστείτε το στυλ τίτλου του υποδείγματος</a:t>
            </a:r>
            <a:endParaRPr lang="en-US" dirty="0"/>
          </a:p>
        </p:txBody>
      </p:sp>
      <p:sp>
        <p:nvSpPr>
          <p:cNvPr id="3" name="Text Placeholder 2"/>
          <p:cNvSpPr>
            <a:spLocks noGrp="1"/>
          </p:cNvSpPr>
          <p:nvPr>
            <p:ph type="body" idx="1" hasCustomPrompt="1"/>
          </p:nvPr>
        </p:nvSpPr>
        <p:spPr>
          <a:xfrm>
            <a:off x="685800" y="4958864"/>
            <a:ext cx="7924800" cy="984736"/>
          </a:xfrm>
        </p:spPr>
        <p:txBody>
          <a:bodyPr anchor="t"/>
          <a:lstStyle>
            <a:lvl1pPr>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dirty="0" smtClean="0"/>
              <a:t>Κάντε κλικ για να επεξεργαστείτε το στυλ κειμένου του υποδείγματος</a:t>
            </a:r>
            <a:endParaRPr lang="en-US" dirty="0" smtClean="0"/>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a:t>
            </a:fld>
            <a:endParaRPr lang="en-US" dirty="0"/>
          </a:p>
        </p:txBody>
      </p:sp>
      <p:sp>
        <p:nvSpPr>
          <p:cNvPr id="2" name="Title 1"/>
          <p:cNvSpPr>
            <a:spLocks noGrp="1"/>
          </p:cNvSpPr>
          <p:nvPr>
            <p:ph type="title" hasCustomPrompt="1"/>
          </p:nvPr>
        </p:nvSpPr>
        <p:spPr/>
        <p:txBody>
          <a:bodyPr/>
          <a:lstStyle/>
          <a:p>
            <a:r>
              <a:rPr lang="el-GR" dirty="0" smtClean="0"/>
              <a:t>Κάντε κλικ για να επεξεργαστείτε το στυλ τίτλου του υποδείγματος</a:t>
            </a:r>
            <a:endParaRPr lang="en-US" dirty="0"/>
          </a:p>
        </p:txBody>
      </p:sp>
      <p:sp>
        <p:nvSpPr>
          <p:cNvPr id="11" name="Content Placeholder 10"/>
          <p:cNvSpPr>
            <a:spLocks noGrp="1"/>
          </p:cNvSpPr>
          <p:nvPr>
            <p:ph sz="half" idx="1" hasCustomPrompt="1"/>
          </p:nvPr>
        </p:nvSpPr>
        <p:spPr>
          <a:xfrm>
            <a:off x="457200" y="1524000"/>
            <a:ext cx="4059936" cy="4572000"/>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13" name="Content Placeholder 12"/>
          <p:cNvSpPr>
            <a:spLocks noGrp="1"/>
          </p:cNvSpPr>
          <p:nvPr>
            <p:ph sz="half" idx="2" hasCustomPrompt="1"/>
          </p:nvPr>
        </p:nvSpPr>
        <p:spPr>
          <a:xfrm>
            <a:off x="4648200" y="1524000"/>
            <a:ext cx="4059936" cy="4572000"/>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EAB1635-7AB6-4A02-8F63-2344453D2D84}"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3" name="Text Placeholder 2"/>
          <p:cNvSpPr>
            <a:spLocks noGrp="1"/>
          </p:cNvSpPr>
          <p:nvPr>
            <p:ph type="body" idx="1" hasCustomPrompt="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l-GR" dirty="0" smtClean="0"/>
              <a:t>Κάντε κλικ για να επεξεργαστείτε το στυλ κειμένου του υποδείγματος</a:t>
            </a:r>
            <a:endParaRPr lang="en-US" dirty="0" smtClean="0"/>
          </a:p>
        </p:txBody>
      </p:sp>
      <p:sp>
        <p:nvSpPr>
          <p:cNvPr id="32" name="Content Placeholder 31"/>
          <p:cNvSpPr>
            <a:spLocks noGrp="1"/>
          </p:cNvSpPr>
          <p:nvPr>
            <p:ph sz="half" idx="2" hasCustomPrompt="1"/>
          </p:nvPr>
        </p:nvSpPr>
        <p:spPr>
          <a:xfrm>
            <a:off x="457200" y="2201896"/>
            <a:ext cx="4038600" cy="3913632"/>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34" name="Content Placeholder 33"/>
          <p:cNvSpPr>
            <a:spLocks noGrp="1"/>
          </p:cNvSpPr>
          <p:nvPr>
            <p:ph sz="quarter" idx="4" hasCustomPrompt="1"/>
          </p:nvPr>
        </p:nvSpPr>
        <p:spPr>
          <a:xfrm>
            <a:off x="4649788" y="2201896"/>
            <a:ext cx="4038600" cy="3913632"/>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2" name="Title 1"/>
          <p:cNvSpPr>
            <a:spLocks noGrp="1"/>
          </p:cNvSpPr>
          <p:nvPr>
            <p:ph type="title" hasCustomPrompt="1"/>
          </p:nvPr>
        </p:nvSpPr>
        <p:spPr>
          <a:xfrm>
            <a:off x="457200" y="155448"/>
            <a:ext cx="8229600" cy="1143000"/>
          </a:xfrm>
        </p:spPr>
        <p:txBody>
          <a:bodyPr anchor="b" anchorCtr="0"/>
          <a:lstStyle>
            <a:lvl1pPr>
              <a:defRPr/>
            </a:lvl1pPr>
          </a:lstStyle>
          <a:p>
            <a:r>
              <a:rPr lang="el-GR" dirty="0" smtClean="0"/>
              <a:t>Κάντε κλικ για να επεξεργαστείτε το στυλ τίτλου του υποδείγματος</a:t>
            </a:r>
            <a:endParaRPr lang="en-US" dirty="0"/>
          </a:p>
        </p:txBody>
      </p:sp>
      <p:sp>
        <p:nvSpPr>
          <p:cNvPr id="12" name="Text Placeholder 11"/>
          <p:cNvSpPr>
            <a:spLocks noGrp="1"/>
          </p:cNvSpPr>
          <p:nvPr>
            <p:ph type="body" idx="3" hasCustomPrompt="1"/>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l-GR" dirty="0" smtClean="0"/>
              <a:t>Κάντε κλικ για να επεξεργαστείτε το στυλ κειμένου του υποδείγματος</a:t>
            </a:r>
            <a:endParaRPr lang="en-US" dirty="0" smtClean="0"/>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EAB1635-7AB6-4A02-8F63-2344453D2D84}" type="slidenum">
              <a:rPr lang="en-US" smtClean="0"/>
              <a:pPr/>
              <a:t>‹#›</a:t>
            </a:fld>
            <a:endParaRPr lang="en-US" dirty="0"/>
          </a:p>
        </p:txBody>
      </p:sp>
      <p:sp>
        <p:nvSpPr>
          <p:cNvPr id="2" name="Title 1"/>
          <p:cNvSpPr>
            <a:spLocks noGrp="1"/>
          </p:cNvSpPr>
          <p:nvPr>
            <p:ph type="title" hasCustomPrompt="1"/>
          </p:nvPr>
        </p:nvSpPr>
        <p:spPr/>
        <p:txBody>
          <a:bodyPr/>
          <a:lstStyle/>
          <a:p>
            <a:r>
              <a:rPr lang="el-GR" dirty="0" smtClean="0"/>
              <a:t>Κάντε κλικ για να επεξεργαστείτε το στυλ τίτλου του υποδείγματος</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9" name="Content Placeholder 28"/>
          <p:cNvSpPr>
            <a:spLocks noGrp="1"/>
          </p:cNvSpPr>
          <p:nvPr>
            <p:ph sz="quarter" idx="1" hasCustomPrompt="1"/>
          </p:nvPr>
        </p:nvSpPr>
        <p:spPr>
          <a:xfrm>
            <a:off x="457200" y="457200"/>
            <a:ext cx="6248400" cy="5715000"/>
          </a:xfrm>
        </p:spPr>
        <p:txBody>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3" name="Text Placeholder 2"/>
          <p:cNvSpPr>
            <a:spLocks noGrp="1"/>
          </p:cNvSpPr>
          <p:nvPr>
            <p:ph type="body" idx="2" hasCustomPrompt="1"/>
          </p:nvPr>
        </p:nvSpPr>
        <p:spPr>
          <a:xfrm>
            <a:off x="6781800" y="1600200"/>
            <a:ext cx="1984248" cy="3733800"/>
          </a:xfrm>
        </p:spPr>
        <p:txBody>
          <a:bodyPr tIns="45720" bIns="45720" anchor="t" anchorCtr="0"/>
          <a:lstStyle>
            <a:lvl1pPr marL="0" indent="0">
              <a:lnSpc>
                <a:spcPts val="24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l-GR" dirty="0" smtClean="0"/>
              <a:t>Κάντε κλικ για να επεξεργαστείτε το στυλ κειμένου του υποδείγματος</a:t>
            </a:r>
            <a:endParaRPr lang="en-US" dirty="0" smtClean="0"/>
          </a:p>
        </p:txBody>
      </p:sp>
      <p:sp>
        <p:nvSpPr>
          <p:cNvPr id="31" name="Title 30"/>
          <p:cNvSpPr>
            <a:spLocks noGrp="1"/>
          </p:cNvSpPr>
          <p:nvPr>
            <p:ph type="title" hasCustomPrompt="1"/>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lt"/>
                <a:cs typeface="+mn-lt"/>
              </a:defRPr>
            </a:lvl1pPr>
          </a:lstStyle>
          <a:p>
            <a:r>
              <a:rPr lang="el-GR" dirty="0" smtClean="0"/>
              <a:t>Κάντε κλικ για να επεξεργαστείτε το στυλ τίτλου του υποδείγματος</a:t>
            </a:r>
            <a:endParaRPr lang="en-US" dirty="0"/>
          </a:p>
        </p:txBody>
      </p:sp>
      <p:sp>
        <p:nvSpPr>
          <p:cNvPr id="8" name="Date Placeholder 7"/>
          <p:cNvSpPr>
            <a:spLocks noGrp="1"/>
          </p:cNvSpPr>
          <p:nvPr>
            <p:ph type="dt" sz="half" idx="14"/>
          </p:nvPr>
        </p:nvSpPr>
        <p:spPr/>
        <p:txBody>
          <a:bodyPr/>
          <a:lstStyle/>
          <a:p>
            <a:fld id="{DCFA480D-CB17-4C49-BB2A-C7514E1C7CEA}" type="datetimeFigureOut">
              <a:rPr lang="en-US" smtClean="0"/>
              <a:pPr/>
              <a:t>9/22/2014</a:t>
            </a:fld>
            <a:endParaRPr lang="en-US" dirty="0"/>
          </a:p>
        </p:txBody>
      </p:sp>
      <p:sp>
        <p:nvSpPr>
          <p:cNvPr id="9" name="Slide Number Placeholder 8"/>
          <p:cNvSpPr>
            <a:spLocks noGrp="1"/>
          </p:cNvSpPr>
          <p:nvPr>
            <p:ph type="sldNum" sz="quarter" idx="15"/>
          </p:nvPr>
        </p:nvSpPr>
        <p:spPr/>
        <p:txBody>
          <a:bodyPr/>
          <a:lstStyle/>
          <a:p>
            <a:pPr algn="ctr"/>
            <a:fld id="{CEAB1635-7AB6-4A02-8F63-2344453D2D84}" type="slidenum">
              <a:rPr lang="en-US" smtClean="0"/>
              <a:pPr algn="ct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lt"/>
                <a:cs typeface="+mn-lt"/>
              </a:defRPr>
            </a:lvl1pPr>
          </a:lstStyle>
          <a:p>
            <a:r>
              <a:rPr lang="el-GR" dirty="0" smtClean="0"/>
              <a:t>Κάντε κλικ για να επεξεργαστείτε το στυλ τίτλου του υποδείγματος</a:t>
            </a:r>
            <a:endParaRPr lang="en-US" dirty="0"/>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baseline="0">
                <a:solidFill>
                  <a:schemeClr val="bg1"/>
                </a:solidFill>
              </a:defRPr>
            </a:lvl1pPr>
          </a:lstStyle>
          <a:p>
            <a:r>
              <a:rPr lang="el-GR" dirty="0" smtClean="0"/>
              <a:t>Κάντε κλικ στο εικονίδιο για να προσθέσετε μια εικόνα</a:t>
            </a:r>
            <a:endParaRPr lang="en-US" dirty="0"/>
          </a:p>
        </p:txBody>
      </p:sp>
      <p:sp>
        <p:nvSpPr>
          <p:cNvPr id="4" name="Text Placeholder 3"/>
          <p:cNvSpPr>
            <a:spLocks noGrp="1"/>
          </p:cNvSpPr>
          <p:nvPr>
            <p:ph type="body" sz="half" idx="2" hasCustomPrompt="1"/>
          </p:nvPr>
        </p:nvSpPr>
        <p:spPr>
          <a:xfrm>
            <a:off x="6629400" y="1600200"/>
            <a:ext cx="2057400" cy="4419600"/>
          </a:xfrm>
        </p:spPr>
        <p:txBody>
          <a:bodyPr anchor="t" anchorCtr="0"/>
          <a:lstStyle>
            <a:lvl1pPr marL="0" indent="0">
              <a:lnSpc>
                <a:spcPts val="24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l-GR" dirty="0" smtClean="0"/>
              <a:t>Κάντε κλικ για να επεξεργαστείτε το στυλ κειμένου του υποδείγματος</a:t>
            </a:r>
            <a:endParaRPr lang="en-US" dirty="0" smtClean="0"/>
          </a:p>
        </p:txBody>
      </p:sp>
      <p:sp>
        <p:nvSpPr>
          <p:cNvPr id="8" name="Date Placeholder 7"/>
          <p:cNvSpPr>
            <a:spLocks noGrp="1"/>
          </p:cNvSpPr>
          <p:nvPr>
            <p:ph type="dt" sz="half" idx="10"/>
          </p:nvPr>
        </p:nvSpPr>
        <p:spPr/>
        <p:txBody>
          <a:bodyPr/>
          <a:lstStyle/>
          <a:p>
            <a:fld id="{DCFA480D-CB17-4C49-BB2A-C7514E1C7CEA}" type="datetimeFigureOut">
              <a:rPr lang="en-US" smtClean="0"/>
              <a:pPr/>
              <a:t>9/22/2014</a:t>
            </a:fld>
            <a:endParaRPr lang="en-US" dirty="0"/>
          </a:p>
        </p:txBody>
      </p:sp>
      <p:sp>
        <p:nvSpPr>
          <p:cNvPr id="9" name="Slide Number Placeholder 8"/>
          <p:cNvSpPr>
            <a:spLocks noGrp="1"/>
          </p:cNvSpPr>
          <p:nvPr>
            <p:ph type="sldNum" sz="quarter" idx="11"/>
          </p:nvPr>
        </p:nvSpPr>
        <p:spPr/>
        <p:txBody>
          <a:bodyPr/>
          <a:lstStyle/>
          <a:p>
            <a:pPr algn="ctr"/>
            <a:fld id="{CEAB1635-7AB6-4A02-8F63-2344453D2D84}" type="slidenum">
              <a:rPr lang="en-US" smtClean="0"/>
              <a:pPr algn="ct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a:r>
              <a:rPr lang="el-GR" dirty="0" smtClean="0"/>
              <a:t>Κάντε κλικ για να επεξεργαστείτε το στυλ κειμένου του υποδείγματος</a:t>
            </a:r>
          </a:p>
          <a:p>
            <a:pPr lvl="1"/>
            <a:r>
              <a:rPr lang="en-US" dirty="0" err="1" smtClean="0"/>
              <a:t>Δευτέρου</a:t>
            </a:r>
            <a:r>
              <a:rPr lang="en-US" dirty="0" smtClean="0"/>
              <a:t> </a:t>
            </a:r>
            <a:r>
              <a:rPr lang="en-US" dirty="0" err="1" smtClean="0"/>
              <a:t>επιπέδου</a:t>
            </a:r>
            <a:endParaRPr lang="en-US" dirty="0" smtClean="0"/>
          </a:p>
          <a:p>
            <a:pPr lvl="2"/>
            <a:r>
              <a:rPr lang="en-US" dirty="0" err="1" smtClean="0"/>
              <a:t>Τρίτου</a:t>
            </a:r>
            <a:r>
              <a:rPr lang="en-US" dirty="0" smtClean="0"/>
              <a:t> </a:t>
            </a:r>
            <a:r>
              <a:rPr lang="en-US" dirty="0" err="1" smtClean="0"/>
              <a:t>επιπέδου</a:t>
            </a:r>
            <a:endParaRPr lang="en-US" dirty="0" smtClean="0"/>
          </a:p>
          <a:p>
            <a:pPr lvl="3"/>
            <a:r>
              <a:rPr lang="en-US" dirty="0" err="1" smtClean="0"/>
              <a:t>Τέταρτου</a:t>
            </a:r>
            <a:r>
              <a:rPr lang="en-US" dirty="0" smtClean="0"/>
              <a:t> </a:t>
            </a:r>
            <a:r>
              <a:rPr lang="en-US" dirty="0" err="1" smtClean="0"/>
              <a:t>επιπέδου</a:t>
            </a:r>
            <a:endParaRPr lang="en-US" dirty="0" smtClean="0"/>
          </a:p>
          <a:p>
            <a:pPr lvl="4"/>
            <a:r>
              <a:rPr lang="en-US" dirty="0" err="1" smtClean="0"/>
              <a:t>Πέμπτου</a:t>
            </a:r>
            <a:r>
              <a:rPr lang="en-US" dirty="0" smtClean="0"/>
              <a:t> </a:t>
            </a:r>
            <a:r>
              <a:rPr lang="en-US" dirty="0" err="1" smtClean="0"/>
              <a:t>επιπέδου</a:t>
            </a:r>
            <a:endParaRPr lang="en-US" dirty="0"/>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a:defRPr sz="1200">
                <a:solidFill>
                  <a:schemeClr val="tx2"/>
                </a:solidFill>
              </a:defRPr>
            </a:lvl1pPr>
          </a:lstStyle>
          <a:p>
            <a:fld id="{DCFA480D-CB17-4C49-BB2A-C7514E1C7CEA}" type="datetimeFigureOut">
              <a:rPr lang="en-US" smtClean="0"/>
              <a:pPr/>
              <a:t>9/22/2014</a:t>
            </a:fld>
            <a:endParaRPr lang="en-US" sz="1200" dirty="0">
              <a:solidFill>
                <a:schemeClr val="tx2"/>
              </a:solidFill>
            </a:endParaRP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a:defRPr sz="1200">
                <a:solidFill>
                  <a:schemeClr val="tx2"/>
                </a:solidFill>
              </a:defRPr>
            </a:lvl1pPr>
          </a:lstStyle>
          <a:p>
            <a:pPr algn="r"/>
            <a:endParaRPr lang="en-US" sz="1200" dirty="0">
              <a:solidFill>
                <a:schemeClr val="tx2"/>
              </a:solidFill>
            </a:endParaRP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a:defRPr sz="1600" baseline="0">
                <a:solidFill>
                  <a:schemeClr val="tx2"/>
                </a:solidFill>
              </a:defRPr>
            </a:lvl1pPr>
          </a:lstStyle>
          <a:p>
            <a:pPr algn="ctr"/>
            <a:fld id="{CEAB1635-7AB6-4A02-8F63-2344453D2D84}" type="slidenum">
              <a:rPr lang="en-US" smtClean="0"/>
              <a:pPr algn="ctr"/>
              <a:t>‹#›</a:t>
            </a:fld>
            <a:endParaRPr lang="en-US" sz="1600" baseline="0" dirty="0">
              <a:solidFill>
                <a:schemeClr val="tx2"/>
              </a:solidFill>
            </a:endParaRP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l-GR" dirty="0" smtClean="0"/>
              <a:t>Κάντε κλικ για να επεξεργαστείτε το στυλ τίτλου του υποδείγματος</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lang="en-US" sz="4200" b="0" kern="1200" spc="-100" baseline="0" dirty="0">
          <a:ln w="3200">
            <a:solidFill>
              <a:schemeClr val="bg2">
                <a:shade val="75000"/>
                <a:alpha val="25000"/>
              </a:schemeClr>
            </a:solidFill>
            <a:prstDash val="solid"/>
            <a:round/>
          </a:ln>
          <a:solidFill>
            <a:srgbClr val="F9F9F9"/>
          </a:solidFill>
          <a:effectLst>
            <a:outerShdw blurRad="50800" dist="38100" dir="2700000" algn="tl" rotWithShape="0">
              <a:prstClr val="black">
                <a:alpha val="40000"/>
              </a:prstClr>
            </a:out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sz="15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gr/url?sa=i&amp;rct=j&amp;q=&amp;esrc=s&amp;source=images&amp;cd=&amp;cad=rja&amp;uact=8&amp;docid=6lferHU4hq_GbM&amp;tbnid=ODWAhaUj6ZD1AM:&amp;ved=0CAcQjRw&amp;url=http://www.crashonline.gr/%CE%B7-%CE%B5%CF%80%CE%B1%CF%86%CE%AE-%CE%BC%CE%B5-%CF%84%CE%B7-%CF%86%CF%8D%CF%83%CE%B7-%CF%84%CE%BF-%CE%B1%CE%BD%CF%84%CE%AF%CE%B4%CE%BF%CF%84%CE%BF-%CF%83%CF%84%CE%BF-%CE%AC%CE%B3%CF%87%CE%BF%CF%82/&amp;ei=cSkoVOnRCMzKaMLwgsAJ&amp;bvm=bv.76247554,d.d2s&amp;psig=AFQjCNEIBmPHEOOBitaLDuBNyb_m6OCYuw&amp;ust=141200448945385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gr/url?sa=i&amp;rct=j&amp;q=&amp;esrc=s&amp;source=images&amp;cd=&amp;cad=rja&amp;uact=8&amp;docid=VKZ_4RRzSYt3vM&amp;tbnid=-8LZYRlajum0EM:&amp;ved=0CAcQjRw&amp;url=http://life.youku.com/&amp;ei=JTIoVI7kL-iRsQTYu4Bg&amp;bvm=bv.76247554,d.d2s&amp;psig=AFQjCNEIBmPHEOOBitaLDuBNyb_m6OCYuw&amp;ust=1412004489453857"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gr/url?sa=i&amp;rct=j&amp;q=&amp;esrc=s&amp;source=images&amp;cd=&amp;cad=rja&amp;uact=8&amp;docid=VKZ_4RRzSYt3vM&amp;tbnid=-8LZYRlajum0EM:&amp;ved=0CAcQjRw&amp;url=http://www.clscholarship.org/&amp;ei=5zEoVJW3A5O1sQTerICoDw&amp;bvm=bv.76247554,d.d2s&amp;psig=AFQjCNEIBmPHEOOBitaLDuBNyb_m6OCYuw&amp;ust=1412004489453857"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gr/imgres?imgurl=http://www.bodyinbalance.gr/wp-content/uploads/2014/05/osteo_front.png&amp;imgrefurl=http://www.bodyinbalance.gr/2014/05/%CE%B4%CE%B9%CE%B1%CF%84%CF%81%CE%BF%CF%86%CE%AE-%CE%BA%CE%B1%CE%B9-%CE%AC%CF%83%CE%BA%CE%B7%CF%83%CE%B7-%CE%B4%CE%B9%CF%8E%CF%87%CE%BD%CE%BF%CF%85%CE%BD-%CF%84%CE%B7%CE%BD-%CE%BF%CF%83%CF%84%CE%B5/&amp;h=420&amp;w=618&amp;tbnid=gddtdRSr3a4kpM:&amp;zoom=1&amp;docid=XhAJ_9469s1-GM&amp;ei=gCooVMDqGofOaNi4gtAC&amp;tbm=isch&amp;ved=0CDwQMyg0MDQ4rAI&amp;iact=rc&amp;uact=3&amp;dur=513&amp;page=18&amp;start=337&amp;ndsp=2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gr/imgres?start=190&amp;sa=X&amp;biw=1093&amp;bih=468&amp;tbm=isch&amp;tbnid=DkJ6ByMimZHP9M:&amp;imgrefurl=http://www.sportcamp.gr/el-gr/%CF%80%CE%B1%CE%B9%CE%B4%CE%B9/adventurecamp/%CF%80%CF%81%CF%8C%CE%B3%CF%81%CE%B1%CE%BC%CE%BC%CE%B1/%CE%BA%CE%AC%CE%BD%CE%B5%CF%84%CE%B7%CE%B6%CF%89%CE%AE%CF%80%CE%BF%CE%B4%CE%AE%CE%BB%CE%B1%CF%84%CE%BF.aspx&amp;docid=pN7QyCs06YO3oM&amp;imgurl=http://www.sportcamp.gr/portals/0/Images/Kids/Adventure%20Camp/589x300/MTB.jpg&amp;w=589&amp;h=300&amp;ei=vGAXUoziHMeg7Aav44DYDw&amp;zoom=1&amp;ved=1t:3588,r:98,s:100,i:298&amp;iact=rc&amp;page=16&amp;tbnh=160&amp;tbnw=315&amp;ndsp=12&amp;tx=253.60000610351562&amp;ty=128.6000061035156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gr/url?sa=i&amp;rct=j&amp;q=&amp;esrc=s&amp;source=images&amp;cd=&amp;cad=rja&amp;uact=8&amp;docid=ou21AgBbkq-EGM&amp;tbnid=t8R6gKhMFQNxCM:&amp;ved=0CAcQjRw&amp;url=http://www.visitgreece.gr/el/activities/land_sports/cycling&amp;ei=pykoVOOFHIzTaLOfgugL&amp;bvm=bv.76247554,d.d2s&amp;psig=AFQjCNEIBmPHEOOBitaLDuBNyb_m6OCYuw&amp;ust=1412004489453857"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gr/imgres?imgurl=http://tdd.aua.gr/sites/default/files/imagesdir/greenexercise.png&amp;imgrefurl=http://tdd.aua.gr/articlescattddmonthly&amp;h=250&amp;w=248&amp;tbnid=MJKas8csRyorJM:&amp;zoom=1&amp;docid=mORdu2H_NpSTNM&amp;ei=KX0pVNCVKYflauzvgvAH&amp;tbm=isch&amp;ved=0CFQQMygsMCw&amp;iact=rc&amp;uact=3&amp;dur=3062&amp;page=2&amp;start=25&amp;ndsp=29"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gr/imgres?imgurl=http://trikalasportiva.gr/wp-content/uploads/2014/06/15-426x357.jpg&amp;imgrefurl=http://trikalasportiva.gr/category/%CE%BF%CF%81%CE%B5%CE%B9%CE%B2%CE%B1%CF%83%CE%AF%CE%B1/page/2/&amp;h=357&amp;w=426&amp;tbnid=rFymbFXwItR8FM:&amp;zoom=1&amp;docid=ZhYCiIOI2aA_tM&amp;ei=mHctVJy7FMXMygPR04LIBw&amp;tbm=isch&amp;ved=0CF8QMyhXMFc4ZA&amp;iact=rc&amp;uact=3&amp;dur=892&amp;page=9&amp;start=178&amp;ndsp=27"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google.gr/url?sa=i&amp;rct=j&amp;q=&amp;esrc=s&amp;source=images&amp;cd=&amp;cad=rja&amp;uact=8&amp;docid=QlvCZQx6mBcVUM&amp;tbnid=x2r5lyJ4253GGM:&amp;ved=0CAcQjRw&amp;url=https://www.facebook.com/bbcurdu&amp;ei=CyooVOqYNY3PaLO6gbgG&amp;bvm=bv.76247554,d.d2s&amp;psig=AFQjCNEIBmPHEOOBitaLDuBNyb_m6OCYuw&amp;ust=1412004489453857"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google.gr/url?sa=i&amp;rct=j&amp;q=&amp;esrc=s&amp;source=images&amp;cd=&amp;cad=rja&amp;uact=8&amp;docid=zMJWaShC_15MtM&amp;tbnid=JyIo07XC10ZsdM:&amp;ved=0CAcQjRw&amp;url=http://www.mama365.gr/9030/pos-tha-hasete-kila-stis-diakopes-toy-pasha.html&amp;ei=Ny0oVOqaL9jcaoXCgZgE&amp;bvm=bv.76247554,d.d2s&amp;psig=AFQjCNEIBmPHEOOBitaLDuBNyb_m6OCYuw&amp;ust=141200448945385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gr/url?sa=i&amp;rct=j&amp;q=&amp;esrc=s&amp;source=images&amp;cd=&amp;cad=rja&amp;uact=8&amp;docid=i9Q167ktyiHMMM&amp;tbnid=RU-lwuLNu2i4KM:&amp;ved=0CAcQjRw&amp;url=http://www.sheknows.ca/health-and-wellness/articles/959283/ways-to-exercise-with-your-pet&amp;ei=nHUtVPWbHeHiywPmm4LABg&amp;bvm=bv.76477589,d.bGQ&amp;psig=AFQjCNEER06UPy0xp4IJ-yzX8ELl3pdvSQ&amp;ust=1412351617049704"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monopatimas.blogspot.gr/" TargetMode="External"/><Relationship Id="rId2" Type="http://schemas.openxmlformats.org/officeDocument/2006/relationships/hyperlink" Target="http://www.paidorama.com(nature/" TargetMode="External"/><Relationship Id="rId1" Type="http://schemas.openxmlformats.org/officeDocument/2006/relationships/slideLayout" Target="../slideLayouts/slideLayout2.xml"/><Relationship Id="rId5" Type="http://schemas.openxmlformats.org/officeDocument/2006/relationships/hyperlink" Target="http://anassastifysi.wordpress.com/" TargetMode="External"/><Relationship Id="rId4" Type="http://schemas.openxmlformats.org/officeDocument/2006/relationships/hyperlink" Target="http://kpe-kasto-kas.sch.gr/kpe.yliko"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google.gr/url?sa=i&amp;rct=j&amp;q=&amp;esrc=s&amp;source=images&amp;cd=&amp;cad=rja&amp;uact=8&amp;docid=8hS_T3a2fu9EAM&amp;tbnid=B8fuTlS9dYLJtM:&amp;ved=0CAUQjRw&amp;url=http://www.startimes.com/f.aspx?t=33897855&amp;ei=xzu0U8LJAsiW0AWRqIGgDg&amp;bvm=bv.70138588,d.d2k&amp;psig=AFQjCNEqNQk656yzAz4oOGDpmFprMbJxBw&amp;ust=140440669329920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gr/imgres?imgurl=http://www.ofono.gr/content/data/multimedia/images/imagescache/377ef86e3725758dbed62bcd9a5fb8a614fc8517.409.293.5ce1ac32c9355af6ed6b39b6ebb8383b39293cff.jpg&amp;imgrefurl=http://www.ofono.gr/article.php?id=18532&amp;category_id=5&amp;h=293&amp;w=409&amp;tbnid=G_A-_cI988QV9M:&amp;zoom=1&amp;docid=oDmSGP8tzPMA_M&amp;ei=CCkoVJTwMczgaL_egNgG&amp;tbm=isch&amp;ved=0CCYQMygEMAQ&amp;iact=rc&amp;uact=3&amp;dur=1211&amp;page=1&amp;start=0&amp;ndsp=1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908720"/>
            <a:ext cx="8223448" cy="2232248"/>
          </a:xfrm>
        </p:spPr>
        <p:txBody>
          <a:bodyPr/>
          <a:lstStyle/>
          <a:p>
            <a:r>
              <a:rPr lang="en-US" sz="4000" b="1" dirty="0" smtClean="0">
                <a:solidFill>
                  <a:srgbClr val="92D050"/>
                </a:solidFill>
                <a:latin typeface="Calibri" pitchFamily="34" charset="0"/>
              </a:rPr>
              <a:t/>
            </a:r>
            <a:br>
              <a:rPr lang="en-US" sz="4000" b="1" dirty="0" smtClean="0">
                <a:solidFill>
                  <a:srgbClr val="92D050"/>
                </a:solidFill>
                <a:latin typeface="Calibri" pitchFamily="34" charset="0"/>
              </a:rPr>
            </a:br>
            <a:r>
              <a:rPr lang="en-US" sz="4000" b="1" dirty="0" smtClean="0">
                <a:solidFill>
                  <a:srgbClr val="92D050"/>
                </a:solidFill>
                <a:latin typeface="Calibri" pitchFamily="34" charset="0"/>
              </a:rPr>
              <a:t/>
            </a:r>
            <a:br>
              <a:rPr lang="en-US" sz="4000" b="1" dirty="0" smtClean="0">
                <a:solidFill>
                  <a:srgbClr val="92D050"/>
                </a:solidFill>
                <a:latin typeface="Calibri" pitchFamily="34" charset="0"/>
              </a:rPr>
            </a:br>
            <a:r>
              <a:rPr lang="el-GR" sz="4000" b="1" dirty="0" smtClean="0">
                <a:solidFill>
                  <a:srgbClr val="92D050"/>
                </a:solidFill>
                <a:latin typeface="Calibri" pitchFamily="34" charset="0"/>
              </a:rPr>
              <a:t>Επιμορφωτικό Σεμινάριο </a:t>
            </a:r>
            <a:br>
              <a:rPr lang="el-GR" sz="4000" b="1" dirty="0" smtClean="0">
                <a:solidFill>
                  <a:srgbClr val="92D050"/>
                </a:solidFill>
                <a:latin typeface="Calibri" pitchFamily="34" charset="0"/>
              </a:rPr>
            </a:br>
            <a:r>
              <a:rPr lang="el-GR" sz="4000" b="1" dirty="0" smtClean="0">
                <a:solidFill>
                  <a:srgbClr val="92D050"/>
                </a:solidFill>
                <a:latin typeface="Calibri" pitchFamily="34" charset="0"/>
              </a:rPr>
              <a:t>ΒΙΩΜΑΤΙΚΕΣ ΔΡΑΣΕΙΣ </a:t>
            </a:r>
            <a:r>
              <a:rPr lang="en-US" sz="4000" b="1" dirty="0" smtClean="0">
                <a:solidFill>
                  <a:srgbClr val="92D050"/>
                </a:solidFill>
                <a:latin typeface="Calibri" pitchFamily="34" charset="0"/>
              </a:rPr>
              <a:t/>
            </a:r>
            <a:br>
              <a:rPr lang="en-US" sz="4000" b="1" dirty="0" smtClean="0">
                <a:solidFill>
                  <a:srgbClr val="92D050"/>
                </a:solidFill>
                <a:latin typeface="Calibri" pitchFamily="34" charset="0"/>
              </a:rPr>
            </a:br>
            <a:r>
              <a:rPr lang="el-GR" dirty="0" smtClean="0"/>
              <a:t/>
            </a:r>
            <a:br>
              <a:rPr lang="el-GR" dirty="0" smtClean="0"/>
            </a:br>
            <a:r>
              <a:rPr lang="el-GR" b="1" dirty="0" smtClean="0">
                <a:solidFill>
                  <a:srgbClr val="FFC000"/>
                </a:solidFill>
                <a:latin typeface="Calibri" pitchFamily="34" charset="0"/>
              </a:rPr>
              <a:t>&lt;&lt;</a:t>
            </a:r>
            <a:r>
              <a:rPr lang="el-GR" sz="3600" b="1" dirty="0" smtClean="0">
                <a:solidFill>
                  <a:srgbClr val="FFC000"/>
                </a:solidFill>
                <a:latin typeface="Calibri" pitchFamily="34" charset="0"/>
              </a:rPr>
              <a:t>Φύση και Άσκηση στην Εκπαίδευση &gt;&gt;</a:t>
            </a:r>
            <a:endParaRPr lang="en-US" b="1" dirty="0">
              <a:solidFill>
                <a:srgbClr val="FFC000"/>
              </a:solidFill>
              <a:latin typeface="Calibri" pitchFamily="34" charset="0"/>
            </a:endParaRPr>
          </a:p>
        </p:txBody>
      </p:sp>
      <p:sp>
        <p:nvSpPr>
          <p:cNvPr id="3" name="Subtitle 2"/>
          <p:cNvSpPr>
            <a:spLocks noGrp="1"/>
          </p:cNvSpPr>
          <p:nvPr>
            <p:ph type="subTitle" idx="1"/>
          </p:nvPr>
        </p:nvSpPr>
        <p:spPr/>
        <p:txBody>
          <a:bodyPr/>
          <a:lstStyle/>
          <a:p>
            <a:r>
              <a:rPr lang="el-GR" b="1" dirty="0" smtClean="0">
                <a:solidFill>
                  <a:srgbClr val="92D050"/>
                </a:solidFill>
                <a:latin typeface="Calibri" pitchFamily="34" charset="0"/>
              </a:rPr>
              <a:t>Σχολική Σύμβουλος Φυσικής Αγωγής Χίου ,Σάμου </a:t>
            </a:r>
          </a:p>
          <a:p>
            <a:r>
              <a:rPr lang="en-US" b="1" dirty="0" smtClean="0">
                <a:solidFill>
                  <a:srgbClr val="92D050"/>
                </a:solidFill>
                <a:latin typeface="Calibri" pitchFamily="34" charset="0"/>
              </a:rPr>
              <a:t>PhD E</a:t>
            </a:r>
            <a:r>
              <a:rPr lang="el-GR" b="1" dirty="0" smtClean="0">
                <a:solidFill>
                  <a:srgbClr val="92D050"/>
                </a:solidFill>
                <a:latin typeface="Calibri" pitchFamily="34" charset="0"/>
              </a:rPr>
              <a:t>υδοκία Σαμουηλίδου</a:t>
            </a:r>
          </a:p>
          <a:p>
            <a:endParaRPr lang="el-GR" b="1" dirty="0" smtClean="0">
              <a:solidFill>
                <a:srgbClr val="92D050"/>
              </a:solidFill>
              <a:latin typeface="Calibri" pitchFamily="34" charset="0"/>
            </a:endParaRPr>
          </a:p>
          <a:p>
            <a:r>
              <a:rPr lang="el-GR" b="1" dirty="0" smtClean="0">
                <a:solidFill>
                  <a:srgbClr val="FFC000"/>
                </a:solidFill>
                <a:latin typeface="Calibri" pitchFamily="34" charset="0"/>
              </a:rPr>
              <a:t>1</a:t>
            </a:r>
            <a:r>
              <a:rPr lang="el-GR" b="1" baseline="30000" dirty="0" smtClean="0">
                <a:solidFill>
                  <a:srgbClr val="FFC000"/>
                </a:solidFill>
                <a:latin typeface="Calibri" pitchFamily="34" charset="0"/>
              </a:rPr>
              <a:t>ο</a:t>
            </a:r>
            <a:r>
              <a:rPr lang="el-GR" b="1" dirty="0" smtClean="0">
                <a:solidFill>
                  <a:srgbClr val="FFC000"/>
                </a:solidFill>
                <a:latin typeface="Calibri" pitchFamily="34" charset="0"/>
              </a:rPr>
              <a:t> ΕΠΑΛ Χίου </a:t>
            </a:r>
          </a:p>
          <a:p>
            <a:r>
              <a:rPr lang="el-GR" b="1" dirty="0" smtClean="0">
                <a:solidFill>
                  <a:srgbClr val="FFC000"/>
                </a:solidFill>
                <a:latin typeface="Calibri" pitchFamily="34" charset="0"/>
              </a:rPr>
              <a:t>3 Οκτωβρίου 2014</a:t>
            </a:r>
          </a:p>
          <a:p>
            <a:r>
              <a:rPr lang="el-GR" b="1" dirty="0" smtClean="0">
                <a:solidFill>
                  <a:srgbClr val="FFC000"/>
                </a:solidFill>
                <a:latin typeface="Calibri" pitchFamily="34" charset="0"/>
              </a:rPr>
              <a:t>ΧΙΟΣ </a:t>
            </a:r>
            <a:endParaRPr lang="en-US" b="1" dirty="0">
              <a:solidFill>
                <a:srgbClr val="FFC000"/>
              </a:solidFill>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solidFill>
                  <a:srgbClr val="FFC000"/>
                </a:solidFill>
                <a:latin typeface="Calibri" pitchFamily="34" charset="0"/>
              </a:rPr>
              <a:t>Γνωρίζουμε τα οφέλη της άσκησης ;</a:t>
            </a:r>
            <a:endParaRPr lang="en-US" sz="4000" b="1" dirty="0">
              <a:solidFill>
                <a:srgbClr val="FFC000"/>
              </a:solidFill>
              <a:latin typeface="Calibri" pitchFamily="34" charset="0"/>
            </a:endParaRPr>
          </a:p>
        </p:txBody>
      </p:sp>
      <p:sp>
        <p:nvSpPr>
          <p:cNvPr id="3" name="Content Placeholder 2"/>
          <p:cNvSpPr>
            <a:spLocks noGrp="1"/>
          </p:cNvSpPr>
          <p:nvPr>
            <p:ph idx="1"/>
          </p:nvPr>
        </p:nvSpPr>
        <p:spPr>
          <a:xfrm>
            <a:off x="457200" y="2132856"/>
            <a:ext cx="8229600" cy="3963144"/>
          </a:xfrm>
        </p:spPr>
        <p:txBody>
          <a:bodyPr/>
          <a:lstStyle/>
          <a:p>
            <a:r>
              <a:rPr lang="el-GR" b="1" dirty="0" smtClean="0">
                <a:solidFill>
                  <a:srgbClr val="66FF66"/>
                </a:solidFill>
                <a:latin typeface="Calibri" pitchFamily="34" charset="0"/>
              </a:rPr>
              <a:t>Πρέπει να γυμναζόμαστε σε όλη τη ζωή μας ;</a:t>
            </a:r>
          </a:p>
          <a:p>
            <a:r>
              <a:rPr lang="el-GR" b="1" dirty="0" smtClean="0">
                <a:solidFill>
                  <a:srgbClr val="66FF66"/>
                </a:solidFill>
                <a:latin typeface="Calibri" pitchFamily="34" charset="0"/>
              </a:rPr>
              <a:t>Προστατεύουμε την υγεία μας ;</a:t>
            </a:r>
          </a:p>
          <a:p>
            <a:r>
              <a:rPr lang="el-GR" b="1" dirty="0" smtClean="0">
                <a:solidFill>
                  <a:srgbClr val="66FF66"/>
                </a:solidFill>
                <a:latin typeface="Calibri" pitchFamily="34" charset="0"/>
              </a:rPr>
              <a:t>Αν γυμναστούμε κατά τη διάρκεια της Σχολικής μας ζωής ;</a:t>
            </a:r>
          </a:p>
          <a:p>
            <a:r>
              <a:rPr lang="el-GR" b="1" dirty="0" smtClean="0">
                <a:solidFill>
                  <a:srgbClr val="66FF66"/>
                </a:solidFill>
                <a:latin typeface="Calibri" pitchFamily="34" charset="0"/>
              </a:rPr>
              <a:t>Ως ενήλικες θα συνεχίσουμε να γυμναζόμαστε ;</a:t>
            </a:r>
            <a:endParaRPr lang="en-US" b="1" dirty="0">
              <a:solidFill>
                <a:srgbClr val="66FF66"/>
              </a:solidFill>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https://encrypted-tbn0.gstatic.com/images?q=tbn:ANd9GcQp4DSEeRzfw_gH6EA_3BEIdCEzgGYKILk4BdaaMjiYcLzEo72A">
            <a:hlinkClick r:id="rId2"/>
          </p:cNvPr>
          <p:cNvPicPr/>
          <p:nvPr/>
        </p:nvPicPr>
        <p:blipFill>
          <a:blip r:embed="rId3" cstate="print"/>
          <a:srcRect/>
          <a:stretch>
            <a:fillRect/>
          </a:stretch>
        </p:blipFill>
        <p:spPr bwMode="auto">
          <a:xfrm>
            <a:off x="179512" y="188640"/>
            <a:ext cx="8784976" cy="648072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296144"/>
          </a:xfrm>
        </p:spPr>
        <p:txBody>
          <a:bodyPr>
            <a:normAutofit fontScale="90000"/>
          </a:bodyPr>
          <a:lstStyle/>
          <a:p>
            <a:r>
              <a:rPr lang="el-GR" b="1" dirty="0" smtClean="0">
                <a:solidFill>
                  <a:srgbClr val="FFC000"/>
                </a:solidFill>
                <a:latin typeface="Calibri" pitchFamily="34" charset="0"/>
              </a:rPr>
              <a:t>Φύση &amp; άσκηση  στην Εκπαίδευση </a:t>
            </a:r>
            <a:br>
              <a:rPr lang="el-GR" b="1" dirty="0" smtClean="0">
                <a:solidFill>
                  <a:srgbClr val="FFC000"/>
                </a:solidFill>
                <a:latin typeface="Calibri" pitchFamily="34" charset="0"/>
              </a:rPr>
            </a:br>
            <a:endParaRPr lang="en-US" b="1" dirty="0">
              <a:solidFill>
                <a:srgbClr val="FFC000"/>
              </a:solidFill>
              <a:latin typeface="Calibri" pitchFamily="34" charset="0"/>
            </a:endParaRPr>
          </a:p>
        </p:txBody>
      </p:sp>
      <p:sp>
        <p:nvSpPr>
          <p:cNvPr id="3" name="Content Placeholder 2"/>
          <p:cNvSpPr>
            <a:spLocks noGrp="1"/>
          </p:cNvSpPr>
          <p:nvPr>
            <p:ph idx="1"/>
          </p:nvPr>
        </p:nvSpPr>
        <p:spPr>
          <a:xfrm>
            <a:off x="457200" y="1268760"/>
            <a:ext cx="8229600" cy="4827240"/>
          </a:xfrm>
        </p:spPr>
        <p:txBody>
          <a:bodyPr>
            <a:normAutofit lnSpcReduction="10000"/>
          </a:bodyPr>
          <a:lstStyle/>
          <a:p>
            <a:pPr algn="ctr">
              <a:buNone/>
            </a:pPr>
            <a:r>
              <a:rPr lang="el-GR" b="1" dirty="0" smtClean="0">
                <a:latin typeface="Calibri" pitchFamily="34" charset="0"/>
              </a:rPr>
              <a:t>Στόχοι :</a:t>
            </a:r>
          </a:p>
          <a:p>
            <a:pPr algn="ctr"/>
            <a:r>
              <a:rPr lang="el-GR" b="1" dirty="0" smtClean="0">
                <a:latin typeface="Calibri" pitchFamily="34" charset="0"/>
              </a:rPr>
              <a:t>Να γνωρίζουν οι μαθητές μέσα από βιωματική προσέγγιση μορφές άσκησης στο </a:t>
            </a:r>
            <a:r>
              <a:rPr lang="el-GR" b="1" dirty="0" smtClean="0">
                <a:solidFill>
                  <a:srgbClr val="00FF99"/>
                </a:solidFill>
                <a:latin typeface="Calibri" pitchFamily="34" charset="0"/>
              </a:rPr>
              <a:t>φυσικό περιβάλλον </a:t>
            </a:r>
          </a:p>
          <a:p>
            <a:pPr algn="ctr"/>
            <a:r>
              <a:rPr lang="el-GR" b="1" dirty="0" smtClean="0">
                <a:latin typeface="Calibri" pitchFamily="34" charset="0"/>
              </a:rPr>
              <a:t>Να ανακαλύψουν </a:t>
            </a:r>
            <a:r>
              <a:rPr lang="el-GR" b="1" dirty="0" smtClean="0">
                <a:solidFill>
                  <a:srgbClr val="00FF99"/>
                </a:solidFill>
                <a:latin typeface="Calibri" pitchFamily="34" charset="0"/>
              </a:rPr>
              <a:t>τα οφέλη </a:t>
            </a:r>
            <a:r>
              <a:rPr lang="el-GR" b="1" dirty="0" smtClean="0">
                <a:latin typeface="Calibri" pitchFamily="34" charset="0"/>
              </a:rPr>
              <a:t>της άσκησης</a:t>
            </a:r>
          </a:p>
          <a:p>
            <a:pPr algn="ctr"/>
            <a:r>
              <a:rPr lang="el-GR" b="1" dirty="0" smtClean="0">
                <a:latin typeface="Calibri" pitchFamily="34" charset="0"/>
              </a:rPr>
              <a:t>Να μελετήσουν τις επιδράσεις της άσκησης στη φύση </a:t>
            </a:r>
          </a:p>
          <a:p>
            <a:pPr algn="ctr"/>
            <a:r>
              <a:rPr lang="el-GR" b="1" dirty="0" smtClean="0">
                <a:latin typeface="Calibri" pitchFamily="34" charset="0"/>
              </a:rPr>
              <a:t>Να γνωρίσουν μορφές άσκησης , υπαίθριες δραστηριότητες </a:t>
            </a:r>
          </a:p>
          <a:p>
            <a:pPr algn="ctr"/>
            <a:r>
              <a:rPr lang="el-GR" b="1" dirty="0" smtClean="0">
                <a:latin typeface="Calibri" pitchFamily="34" charset="0"/>
              </a:rPr>
              <a:t>Να γνωρίσουν και να κάνουν βίωμα τους , τρόπο ζωής, </a:t>
            </a:r>
            <a:r>
              <a:rPr lang="el-GR" b="1" dirty="0" smtClean="0">
                <a:solidFill>
                  <a:srgbClr val="00FF99"/>
                </a:solidFill>
                <a:latin typeface="Calibri" pitchFamily="34" charset="0"/>
              </a:rPr>
              <a:t>δια βίου συνείδηση </a:t>
            </a:r>
            <a:r>
              <a:rPr lang="el-GR" b="1" dirty="0" smtClean="0">
                <a:latin typeface="Calibri" pitchFamily="34" charset="0"/>
              </a:rPr>
              <a:t>την δια βίου Άσκηση </a:t>
            </a:r>
          </a:p>
          <a:p>
            <a:pPr algn="ctr"/>
            <a:r>
              <a:rPr lang="el-GR" b="1" dirty="0" smtClean="0">
                <a:latin typeface="Calibri" pitchFamily="34" charset="0"/>
              </a:rPr>
              <a:t>Να αποκτήσουν γνώσεις για τους </a:t>
            </a:r>
            <a:r>
              <a:rPr lang="el-GR" b="1" dirty="0" smtClean="0">
                <a:solidFill>
                  <a:srgbClr val="00FF99"/>
                </a:solidFill>
                <a:latin typeface="Calibri" pitchFamily="34" charset="0"/>
              </a:rPr>
              <a:t>κανόνες ασφάλειας </a:t>
            </a:r>
            <a:r>
              <a:rPr lang="el-GR" b="1" dirty="0" smtClean="0">
                <a:latin typeface="Calibri" pitchFamily="34" charset="0"/>
              </a:rPr>
              <a:t>όταν συμμετέχουν σε δραστηριότητες στη φύση  </a:t>
            </a:r>
            <a:endParaRPr lang="en-US" b="1" dirty="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700808"/>
            <a:ext cx="8229600" cy="4752528"/>
          </a:xfrm>
        </p:spPr>
        <p:txBody>
          <a:bodyPr/>
          <a:lstStyle/>
          <a:p>
            <a:pPr algn="ctr"/>
            <a:r>
              <a:rPr lang="el-GR" b="1" dirty="0" smtClean="0">
                <a:solidFill>
                  <a:srgbClr val="66FF66"/>
                </a:solidFill>
                <a:latin typeface="Calibri" pitchFamily="34" charset="0"/>
              </a:rPr>
              <a:t>Υγεία </a:t>
            </a:r>
          </a:p>
          <a:p>
            <a:pPr algn="ctr">
              <a:buNone/>
            </a:pPr>
            <a:endParaRPr lang="el-GR" b="1" dirty="0" smtClean="0">
              <a:solidFill>
                <a:srgbClr val="66FF66"/>
              </a:solidFill>
              <a:latin typeface="Calibri" pitchFamily="34" charset="0"/>
            </a:endParaRPr>
          </a:p>
          <a:p>
            <a:pPr algn="ctr"/>
            <a:r>
              <a:rPr lang="el-GR" b="1" dirty="0" smtClean="0">
                <a:solidFill>
                  <a:srgbClr val="66FF66"/>
                </a:solidFill>
                <a:latin typeface="Calibri" pitchFamily="34" charset="0"/>
              </a:rPr>
              <a:t>Καλή Φυσική Κατάσταση </a:t>
            </a:r>
            <a:r>
              <a:rPr lang="el-GR" b="1" dirty="0" smtClean="0">
                <a:latin typeface="Calibri" pitchFamily="34" charset="0"/>
              </a:rPr>
              <a:t>– Σχέση Φυσικής Κατάστασης και Υγείας – Δεξιότητες που επηρεάζουν τη </a:t>
            </a:r>
          </a:p>
          <a:p>
            <a:pPr algn="ctr">
              <a:buNone/>
            </a:pPr>
            <a:r>
              <a:rPr lang="el-GR" b="1" dirty="0" smtClean="0">
                <a:latin typeface="Calibri" pitchFamily="34" charset="0"/>
              </a:rPr>
              <a:t>Φ.Κ-παράγοντες που επηρεάζουν τη Φ.Κ</a:t>
            </a:r>
          </a:p>
          <a:p>
            <a:pPr algn="ctr">
              <a:buNone/>
            </a:pPr>
            <a:endParaRPr lang="el-GR" b="1" dirty="0" smtClean="0">
              <a:latin typeface="Calibri" pitchFamily="34" charset="0"/>
            </a:endParaRPr>
          </a:p>
          <a:p>
            <a:pPr algn="ctr"/>
            <a:r>
              <a:rPr lang="el-GR" b="1" dirty="0" smtClean="0">
                <a:solidFill>
                  <a:srgbClr val="66FF66"/>
                </a:solidFill>
                <a:latin typeface="Calibri" pitchFamily="34" charset="0"/>
              </a:rPr>
              <a:t>Αερόβια άσκηση </a:t>
            </a:r>
            <a:r>
              <a:rPr lang="el-GR" b="1" dirty="0" smtClean="0">
                <a:latin typeface="Calibri" pitchFamily="34" charset="0"/>
              </a:rPr>
              <a:t>: αερόβια διαδικασία </a:t>
            </a:r>
          </a:p>
          <a:p>
            <a:pPr algn="ctr">
              <a:buNone/>
            </a:pPr>
            <a:r>
              <a:rPr lang="el-GR" b="1" dirty="0" smtClean="0">
                <a:latin typeface="Calibri" pitchFamily="34" charset="0"/>
              </a:rPr>
              <a:t>                                   αερόβιες μεταβολές </a:t>
            </a:r>
          </a:p>
          <a:p>
            <a:pPr algn="ctr">
              <a:buNone/>
            </a:pPr>
            <a:endParaRPr lang="el-GR" b="1" dirty="0" smtClean="0">
              <a:latin typeface="Calibri" pitchFamily="34" charset="0"/>
            </a:endParaRPr>
          </a:p>
          <a:p>
            <a:pPr algn="ctr"/>
            <a:r>
              <a:rPr lang="el-GR" b="1" dirty="0" smtClean="0">
                <a:solidFill>
                  <a:srgbClr val="66FF66"/>
                </a:solidFill>
                <a:latin typeface="Calibri" pitchFamily="34" charset="0"/>
              </a:rPr>
              <a:t>Φυσική Αγωγή –Υγεία </a:t>
            </a:r>
          </a:p>
          <a:p>
            <a:endParaRPr lang="el-GR" b="1" dirty="0" smtClean="0">
              <a:latin typeface="Calibri" pitchFamily="34" charset="0"/>
            </a:endParaRPr>
          </a:p>
          <a:p>
            <a:endParaRPr lang="el-GR" dirty="0" smtClean="0">
              <a:latin typeface="Calibri" pitchFamily="34" charset="0"/>
            </a:endParaRPr>
          </a:p>
          <a:p>
            <a:endParaRPr lang="el-GR" dirty="0" smtClean="0"/>
          </a:p>
          <a:p>
            <a:pPr>
              <a:buNone/>
            </a:pPr>
            <a:endParaRPr lang="el-GR" dirty="0"/>
          </a:p>
        </p:txBody>
      </p:sp>
      <p:sp>
        <p:nvSpPr>
          <p:cNvPr id="3" name="2 - Τίτλος"/>
          <p:cNvSpPr>
            <a:spLocks noGrp="1"/>
          </p:cNvSpPr>
          <p:nvPr>
            <p:ph type="title"/>
          </p:nvPr>
        </p:nvSpPr>
        <p:spPr/>
        <p:txBody>
          <a:bodyPr>
            <a:normAutofit fontScale="90000"/>
          </a:bodyPr>
          <a:lstStyle/>
          <a:p>
            <a:r>
              <a:rPr lang="el-GR" b="1" dirty="0" smtClean="0">
                <a:solidFill>
                  <a:srgbClr val="FFC000"/>
                </a:solidFill>
                <a:latin typeface="Calibri" pitchFamily="34" charset="0"/>
              </a:rPr>
              <a:t>Τα οφέλη της άσκησης για την υγεία μας :</a:t>
            </a:r>
            <a:endParaRPr lang="el-GR" b="1" dirty="0">
              <a:solidFill>
                <a:srgbClr val="FFC000"/>
              </a:solidFill>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556792"/>
            <a:ext cx="8229600" cy="4539208"/>
          </a:xfrm>
        </p:spPr>
        <p:txBody>
          <a:bodyPr/>
          <a:lstStyle/>
          <a:p>
            <a:pPr algn="ctr"/>
            <a:r>
              <a:rPr lang="el-GR" b="1" dirty="0" smtClean="0">
                <a:latin typeface="Calibri" pitchFamily="34" charset="0"/>
              </a:rPr>
              <a:t>Παγκόσμια Οργάνωση Υγείας (ΠΟΥ)= υγεία είναι η κατάσταση της πλήρους φυσικής , πνευματικής και κοινωνικής ευεξίας και όχι απλά η απουσία ασθενειών , αναπηριών </a:t>
            </a:r>
          </a:p>
          <a:p>
            <a:pPr algn="ctr"/>
            <a:endParaRPr lang="el-GR" b="1" dirty="0" smtClean="0">
              <a:latin typeface="Calibri" pitchFamily="34" charset="0"/>
            </a:endParaRPr>
          </a:p>
          <a:p>
            <a:pPr algn="ctr"/>
            <a:r>
              <a:rPr lang="el-GR" b="1" dirty="0" smtClean="0">
                <a:latin typeface="Calibri" pitchFamily="34" charset="0"/>
              </a:rPr>
              <a:t>Ο σημερινός τρόπος ζωής , η καθημερινότητα </a:t>
            </a:r>
          </a:p>
          <a:p>
            <a:pPr algn="ctr">
              <a:buNone/>
            </a:pPr>
            <a:r>
              <a:rPr lang="el-GR" b="1" dirty="0" smtClean="0">
                <a:latin typeface="Calibri" pitchFamily="34" charset="0"/>
              </a:rPr>
              <a:t>Καταδικάζουν τα άτομα σε ακινησία , η ανάγκη για σωματική άσκηση αυξάνεται </a:t>
            </a:r>
            <a:endParaRPr lang="el-GR" b="1" dirty="0">
              <a:latin typeface="Calibri" pitchFamily="34" charset="0"/>
            </a:endParaRPr>
          </a:p>
        </p:txBody>
      </p:sp>
      <p:sp>
        <p:nvSpPr>
          <p:cNvPr id="3" name="2 - Τίτλος"/>
          <p:cNvSpPr>
            <a:spLocks noGrp="1"/>
          </p:cNvSpPr>
          <p:nvPr>
            <p:ph type="title"/>
          </p:nvPr>
        </p:nvSpPr>
        <p:spPr/>
        <p:txBody>
          <a:bodyPr/>
          <a:lstStyle/>
          <a:p>
            <a:pPr algn="ctr"/>
            <a:r>
              <a:rPr lang="el-GR" b="1" dirty="0" smtClean="0">
                <a:solidFill>
                  <a:srgbClr val="66FF66"/>
                </a:solidFill>
                <a:latin typeface="Calibri" pitchFamily="34" charset="0"/>
              </a:rPr>
              <a:t>Υγεία </a:t>
            </a:r>
            <a:endParaRPr lang="el-GR" b="1" dirty="0">
              <a:solidFill>
                <a:srgbClr val="66FF66"/>
              </a:solidFill>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124744"/>
            <a:ext cx="8229600" cy="4971256"/>
          </a:xfrm>
        </p:spPr>
        <p:txBody>
          <a:bodyPr/>
          <a:lstStyle/>
          <a:p>
            <a:pPr algn="ctr"/>
            <a:r>
              <a:rPr lang="el-GR" b="1" dirty="0" smtClean="0">
                <a:latin typeface="Calibri" pitchFamily="34" charset="0"/>
              </a:rPr>
              <a:t>Όταν κατορθώνεις να ανταποκρίνεσαι σε όλες τις δραστηριότητες χωρίς να κουράζεσαι και συνεχίζεις να έχεις ενέργεια σε έκτακτες απαιτήσεις , τότε η Φ.Κ είναι καλή </a:t>
            </a:r>
            <a:endParaRPr lang="el-GR" b="1" dirty="0">
              <a:latin typeface="Calibri" pitchFamily="34" charset="0"/>
            </a:endParaRPr>
          </a:p>
        </p:txBody>
      </p:sp>
      <p:sp>
        <p:nvSpPr>
          <p:cNvPr id="3" name="2 - Τίτλος"/>
          <p:cNvSpPr>
            <a:spLocks noGrp="1"/>
          </p:cNvSpPr>
          <p:nvPr>
            <p:ph type="title"/>
          </p:nvPr>
        </p:nvSpPr>
        <p:spPr>
          <a:xfrm>
            <a:off x="457200" y="152400"/>
            <a:ext cx="8229600" cy="1044352"/>
          </a:xfrm>
        </p:spPr>
        <p:txBody>
          <a:bodyPr/>
          <a:lstStyle/>
          <a:p>
            <a:r>
              <a:rPr lang="el-GR" b="1" dirty="0" smtClean="0">
                <a:solidFill>
                  <a:srgbClr val="66FF66"/>
                </a:solidFill>
                <a:latin typeface="Calibri" pitchFamily="34" charset="0"/>
              </a:rPr>
              <a:t>Καλή Φυσική κατάσταση :</a:t>
            </a:r>
            <a:endParaRPr lang="el-GR" b="1" dirty="0">
              <a:solidFill>
                <a:srgbClr val="66FF66"/>
              </a:solidFill>
              <a:latin typeface="Calibri" pitchFamily="34" charset="0"/>
            </a:endParaRPr>
          </a:p>
        </p:txBody>
      </p:sp>
      <p:pic>
        <p:nvPicPr>
          <p:cNvPr id="4" name="3 - Εικόνα" descr="http://static.mama365.gr/covers/tr/treximo-590_b.jpg"/>
          <p:cNvPicPr/>
          <p:nvPr/>
        </p:nvPicPr>
        <p:blipFill>
          <a:blip r:embed="rId2" cstate="print"/>
          <a:srcRect/>
          <a:stretch>
            <a:fillRect/>
          </a:stretch>
        </p:blipFill>
        <p:spPr bwMode="auto">
          <a:xfrm>
            <a:off x="323528" y="2780928"/>
            <a:ext cx="8496944" cy="3744416"/>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412776"/>
            <a:ext cx="8229600" cy="4683224"/>
          </a:xfrm>
        </p:spPr>
        <p:txBody>
          <a:bodyPr>
            <a:normAutofit fontScale="92500" lnSpcReduction="20000"/>
          </a:bodyPr>
          <a:lstStyle/>
          <a:p>
            <a:pPr algn="ctr">
              <a:buNone/>
            </a:pPr>
            <a:r>
              <a:rPr lang="el-GR" b="1" dirty="0" smtClean="0">
                <a:latin typeface="Calibri" pitchFamily="34" charset="0"/>
              </a:rPr>
              <a:t>Αερόβια  άσκηση =Η μορφή άσκησης με χαμηλή ένταση αλλά μεγάλης διάρκειας  </a:t>
            </a:r>
          </a:p>
          <a:p>
            <a:pPr algn="ctr"/>
            <a:r>
              <a:rPr lang="el-GR" b="1" dirty="0" smtClean="0">
                <a:latin typeface="Calibri" pitchFamily="34" charset="0"/>
              </a:rPr>
              <a:t>    ασκούνται  μεγάλες μυϊκές ομάδες</a:t>
            </a:r>
          </a:p>
          <a:p>
            <a:pPr algn="ctr"/>
            <a:r>
              <a:rPr lang="el-GR" b="1" dirty="0" smtClean="0">
                <a:latin typeface="Calibri" pitchFamily="34" charset="0"/>
              </a:rPr>
              <a:t>Ενδυναμώνει το καρδιοαναπνευστικό  σύστημα </a:t>
            </a:r>
          </a:p>
          <a:p>
            <a:pPr algn="ctr"/>
            <a:r>
              <a:rPr lang="el-GR" b="1" dirty="0" smtClean="0">
                <a:latin typeface="Calibri" pitchFamily="34" charset="0"/>
              </a:rPr>
              <a:t>Αναπτύσσεται η αντοχή </a:t>
            </a:r>
          </a:p>
          <a:p>
            <a:pPr algn="ctr">
              <a:buNone/>
            </a:pPr>
            <a:r>
              <a:rPr lang="el-GR" b="1" dirty="0" smtClean="0">
                <a:latin typeface="Calibri" pitchFamily="34" charset="0"/>
              </a:rPr>
              <a:t> Δραστηριότητες αερόβιας άσκησης : </a:t>
            </a:r>
            <a:r>
              <a:rPr lang="el-GR" b="1" i="1" dirty="0" smtClean="0">
                <a:solidFill>
                  <a:srgbClr val="66FF66"/>
                </a:solidFill>
                <a:latin typeface="Calibri" pitchFamily="34" charset="0"/>
              </a:rPr>
              <a:t>Κολύμπι , περπάτημα , το τρέξιμο , το ποδήλατο </a:t>
            </a:r>
            <a:r>
              <a:rPr lang="el-GR" b="1" i="1" dirty="0" smtClean="0">
                <a:solidFill>
                  <a:srgbClr val="66FF66"/>
                </a:solidFill>
                <a:latin typeface="Calibri" pitchFamily="34" charset="0"/>
              </a:rPr>
              <a:t>, το σχοινάκι …</a:t>
            </a:r>
            <a:endParaRPr lang="el-GR" b="1" i="1" dirty="0" smtClean="0">
              <a:solidFill>
                <a:srgbClr val="66FF66"/>
              </a:solidFill>
              <a:latin typeface="Calibri" pitchFamily="34" charset="0"/>
            </a:endParaRPr>
          </a:p>
          <a:p>
            <a:pPr algn="ctr">
              <a:buNone/>
            </a:pPr>
            <a:r>
              <a:rPr lang="el-GR" b="1" i="1" dirty="0" smtClean="0">
                <a:solidFill>
                  <a:srgbClr val="FFC000"/>
                </a:solidFill>
                <a:latin typeface="Calibri" pitchFamily="34" charset="0"/>
              </a:rPr>
              <a:t>Τα άτομα που ακολουθούν την αερόβια μορφή άσκησης </a:t>
            </a:r>
          </a:p>
          <a:p>
            <a:pPr algn="ctr">
              <a:buNone/>
            </a:pPr>
            <a:r>
              <a:rPr lang="el-GR" b="1" i="1" dirty="0" smtClean="0">
                <a:solidFill>
                  <a:srgbClr val="FFC000"/>
                </a:solidFill>
                <a:latin typeface="Calibri" pitchFamily="34" charset="0"/>
              </a:rPr>
              <a:t>Προσέχουν τη διατροφή τους , μειώνουν το % σωματικού λίπους ,λιγοστεύουν οι πιθανότητες για καρδιοπάθειες, ρυθμίζεται καλύτερα το σάκχαρο στο αίμα ,αυξάνει τα καλύτερα επίπεδα χοληστερίνης(</a:t>
            </a:r>
            <a:r>
              <a:rPr lang="en-US" b="1" i="1" dirty="0" smtClean="0">
                <a:solidFill>
                  <a:srgbClr val="FFC000"/>
                </a:solidFill>
                <a:latin typeface="Calibri" pitchFamily="34" charset="0"/>
              </a:rPr>
              <a:t>HDL)</a:t>
            </a:r>
            <a:r>
              <a:rPr lang="el-GR" b="1" i="1" dirty="0" smtClean="0">
                <a:solidFill>
                  <a:srgbClr val="FFC000"/>
                </a:solidFill>
                <a:latin typeface="Calibri" pitchFamily="34" charset="0"/>
              </a:rPr>
              <a:t> ,ενδυναμώνει το μυοσκελετικό σύστημα ,μειώνει τον κίνδυνο για εγκεφαλικό</a:t>
            </a:r>
            <a:r>
              <a:rPr lang="en-US" b="1" i="1" dirty="0" smtClean="0">
                <a:solidFill>
                  <a:srgbClr val="FFC000"/>
                </a:solidFill>
                <a:latin typeface="Calibri" pitchFamily="34" charset="0"/>
              </a:rPr>
              <a:t>,</a:t>
            </a:r>
            <a:r>
              <a:rPr lang="el-GR" b="1" i="1" dirty="0" smtClean="0">
                <a:solidFill>
                  <a:srgbClr val="FFC000"/>
                </a:solidFill>
                <a:latin typeface="Calibri" pitchFamily="34" charset="0"/>
              </a:rPr>
              <a:t> αυξάνει την ικανότητα για εργασία …  </a:t>
            </a:r>
            <a:endParaRPr lang="el-GR" b="1" i="1" dirty="0">
              <a:solidFill>
                <a:srgbClr val="FFC000"/>
              </a:solidFill>
              <a:latin typeface="Calibri" pitchFamily="34" charset="0"/>
            </a:endParaRPr>
          </a:p>
        </p:txBody>
      </p:sp>
      <p:sp>
        <p:nvSpPr>
          <p:cNvPr id="3" name="2 - Τίτλος"/>
          <p:cNvSpPr>
            <a:spLocks noGrp="1"/>
          </p:cNvSpPr>
          <p:nvPr>
            <p:ph type="title"/>
          </p:nvPr>
        </p:nvSpPr>
        <p:spPr/>
        <p:txBody>
          <a:bodyPr/>
          <a:lstStyle/>
          <a:p>
            <a:pPr algn="ctr"/>
            <a:r>
              <a:rPr lang="el-GR" b="1" dirty="0" smtClean="0">
                <a:solidFill>
                  <a:srgbClr val="66FF66"/>
                </a:solidFill>
                <a:latin typeface="Calibri" pitchFamily="34" charset="0"/>
              </a:rPr>
              <a:t>Αερόβια άσκηση &amp; Υγεία </a:t>
            </a:r>
            <a:endParaRPr lang="el-GR" b="1" dirty="0">
              <a:solidFill>
                <a:srgbClr val="66FF66"/>
              </a:solidFill>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gImg" descr="δελφίνι φιλί διανυσματικό"/>
          <p:cNvPicPr/>
          <p:nvPr/>
        </p:nvPicPr>
        <p:blipFill>
          <a:blip r:embed="rId2" cstate="print"/>
          <a:srcRect/>
          <a:stretch>
            <a:fillRect/>
          </a:stretch>
        </p:blipFill>
        <p:spPr bwMode="auto">
          <a:xfrm>
            <a:off x="1934845" y="1448958"/>
            <a:ext cx="5274310" cy="396008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lnSpcReduction="10000"/>
          </a:bodyPr>
          <a:lstStyle/>
          <a:p>
            <a:r>
              <a:rPr lang="el-GR" b="1" dirty="0" smtClean="0">
                <a:latin typeface="Calibri" pitchFamily="34" charset="0"/>
              </a:rPr>
              <a:t>Στάσεις και συνήθειες που επηρεάζουν την υγεία για όλη μας τη ζωή διαμορφώνονται στην παιδική και εφηβική ηλικία  .Αυτό θα πρέπει να μας απασχολεί ιδιαίτερα στη  διάρκεια της Σχολικής ζωής του παιδιού .</a:t>
            </a:r>
          </a:p>
          <a:p>
            <a:r>
              <a:rPr lang="el-GR" b="1" dirty="0" smtClean="0">
                <a:solidFill>
                  <a:srgbClr val="66FF66"/>
                </a:solidFill>
                <a:latin typeface="Calibri" pitchFamily="34" charset="0"/>
              </a:rPr>
              <a:t>Η Φυσική Αγωγή </a:t>
            </a:r>
            <a:r>
              <a:rPr lang="el-GR" b="1" dirty="0" smtClean="0">
                <a:latin typeface="Calibri" pitchFamily="34" charset="0"/>
              </a:rPr>
              <a:t>και </a:t>
            </a:r>
            <a:r>
              <a:rPr lang="el-GR" b="1" dirty="0" smtClean="0">
                <a:solidFill>
                  <a:srgbClr val="66FF66"/>
                </a:solidFill>
                <a:latin typeface="Calibri" pitchFamily="34" charset="0"/>
              </a:rPr>
              <a:t>ο αθλητισμός </a:t>
            </a:r>
            <a:r>
              <a:rPr lang="el-GR" b="1" dirty="0" smtClean="0">
                <a:latin typeface="Calibri" pitchFamily="34" charset="0"/>
              </a:rPr>
              <a:t>ενισχύουν την κατεύθυνση για τη διαμόρφωση ενός δια Βίου υγιεινού τρόπου ζωής .Αιτίες που ευθύνονται για καρδιοπάθειες </a:t>
            </a:r>
          </a:p>
          <a:p>
            <a:pPr>
              <a:buNone/>
            </a:pPr>
            <a:r>
              <a:rPr lang="el-GR" b="1" dirty="0" smtClean="0">
                <a:latin typeface="Calibri" pitchFamily="34" charset="0"/>
              </a:rPr>
              <a:t>    και οι οποίες , διαμορφώνονται  στην εφηβεία , γι αυτό αναγκαίο είναι οι νέοι να επικεντρώνουν τις δραστηριότητές τους  στην  </a:t>
            </a:r>
            <a:r>
              <a:rPr lang="el-GR" b="1" dirty="0" smtClean="0">
                <a:solidFill>
                  <a:srgbClr val="66FF66"/>
                </a:solidFill>
                <a:latin typeface="Calibri" pitchFamily="34" charset="0"/>
              </a:rPr>
              <a:t>καλή φυσική κατάσταση </a:t>
            </a:r>
            <a:r>
              <a:rPr lang="el-GR" b="1" dirty="0" smtClean="0">
                <a:latin typeface="Calibri" pitchFamily="34" charset="0"/>
              </a:rPr>
              <a:t>, και </a:t>
            </a:r>
            <a:r>
              <a:rPr lang="el-GR" b="1" dirty="0" smtClean="0">
                <a:solidFill>
                  <a:srgbClr val="66FF66"/>
                </a:solidFill>
                <a:latin typeface="Calibri" pitchFamily="34" charset="0"/>
              </a:rPr>
              <a:t>στην  άσκηση </a:t>
            </a:r>
            <a:r>
              <a:rPr lang="el-GR" b="1" dirty="0" smtClean="0">
                <a:latin typeface="Calibri" pitchFamily="34" charset="0"/>
              </a:rPr>
              <a:t>. Με αυτό τον τρόπο επιτυγχάνεται σε ένα βαθμό η πρόληψη ασθενειών.    </a:t>
            </a:r>
          </a:p>
        </p:txBody>
      </p:sp>
      <p:sp>
        <p:nvSpPr>
          <p:cNvPr id="3" name="2 - Τίτλος"/>
          <p:cNvSpPr>
            <a:spLocks noGrp="1"/>
          </p:cNvSpPr>
          <p:nvPr>
            <p:ph type="title"/>
          </p:nvPr>
        </p:nvSpPr>
        <p:spPr/>
        <p:txBody>
          <a:bodyPr/>
          <a:lstStyle/>
          <a:p>
            <a:r>
              <a:rPr lang="el-GR" b="1" dirty="0" smtClean="0">
                <a:solidFill>
                  <a:srgbClr val="66FF66"/>
                </a:solidFill>
                <a:latin typeface="Calibri" pitchFamily="34" charset="0"/>
              </a:rPr>
              <a:t>Φυσική Αγωγή &amp; Υγεία </a:t>
            </a:r>
            <a:endParaRPr lang="el-GR" b="1" dirty="0">
              <a:solidFill>
                <a:srgbClr val="66FF66"/>
              </a:solidFill>
              <a:latin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268760"/>
            <a:ext cx="8229600" cy="4827240"/>
          </a:xfrm>
        </p:spPr>
        <p:txBody>
          <a:bodyPr/>
          <a:lstStyle/>
          <a:p>
            <a:pPr algn="ctr"/>
            <a:r>
              <a:rPr lang="el-GR" b="1" dirty="0" smtClean="0">
                <a:latin typeface="Calibri" pitchFamily="34" charset="0"/>
              </a:rPr>
              <a:t>Οι  δραστηριότητες στη φύση συμβάλλουν στη ποιότητα ζωής </a:t>
            </a:r>
          </a:p>
          <a:p>
            <a:pPr algn="ctr"/>
            <a:r>
              <a:rPr lang="el-GR" b="1" dirty="0" smtClean="0">
                <a:latin typeface="Calibri" pitchFamily="34" charset="0"/>
              </a:rPr>
              <a:t>Βοηθάνε στη καλή διάθεση στον έλεγχο του άγχους</a:t>
            </a:r>
          </a:p>
          <a:p>
            <a:pPr algn="ctr"/>
            <a:r>
              <a:rPr lang="el-GR" b="1" dirty="0" smtClean="0">
                <a:latin typeface="Calibri" pitchFamily="34" charset="0"/>
              </a:rPr>
              <a:t>Επηρεάζει βιολογικά τον ανθρώπινο οργανισμό  η άσκηση βοηθάει τη συναισθηματική διάθεση μας </a:t>
            </a:r>
          </a:p>
          <a:p>
            <a:pPr algn="ctr">
              <a:buNone/>
            </a:pPr>
            <a:r>
              <a:rPr lang="el-GR" b="1" dirty="0" smtClean="0">
                <a:latin typeface="Calibri" pitchFamily="34" charset="0"/>
              </a:rPr>
              <a:t>(σεροτονίνη  / συγκέντρωση της σεροτονίνης αυξάνει την καλή διάθεση</a:t>
            </a:r>
          </a:p>
          <a:p>
            <a:pPr algn="ctr">
              <a:buNone/>
            </a:pPr>
            <a:r>
              <a:rPr lang="el-GR" b="1" dirty="0" smtClean="0">
                <a:latin typeface="Calibri" pitchFamily="34" charset="0"/>
              </a:rPr>
              <a:t>Ενδορφίνες /αύξησή τους  με τη σωματική άσκηση και τις δραστηριότητες στη φύση προκαλούν ευφορία και διάθεση )</a:t>
            </a:r>
            <a:endParaRPr lang="el-GR" b="1" dirty="0">
              <a:latin typeface="Calibri" pitchFamily="34" charset="0"/>
            </a:endParaRPr>
          </a:p>
        </p:txBody>
      </p:sp>
      <p:sp>
        <p:nvSpPr>
          <p:cNvPr id="3" name="2 - Τίτλος"/>
          <p:cNvSpPr>
            <a:spLocks noGrp="1"/>
          </p:cNvSpPr>
          <p:nvPr>
            <p:ph type="title"/>
          </p:nvPr>
        </p:nvSpPr>
        <p:spPr>
          <a:xfrm>
            <a:off x="457200" y="152400"/>
            <a:ext cx="8229600" cy="900336"/>
          </a:xfrm>
        </p:spPr>
        <p:txBody>
          <a:bodyPr/>
          <a:lstStyle/>
          <a:p>
            <a:pPr algn="ctr"/>
            <a:r>
              <a:rPr lang="el-GR" b="1" dirty="0" smtClean="0">
                <a:solidFill>
                  <a:srgbClr val="66FF66"/>
                </a:solidFill>
                <a:latin typeface="Calibri" pitchFamily="34" charset="0"/>
              </a:rPr>
              <a:t>Δραστηριότητες στη Φύση </a:t>
            </a:r>
            <a:endParaRPr lang="el-GR" b="1" dirty="0">
              <a:solidFill>
                <a:srgbClr val="66FF66"/>
              </a:solidFill>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gImg" descr="φθινόπωρο, φύλλα, κίτρινο, ρεύμα, πράσινο, ρίζες, δέντρα, ποτάμι, βρύα διανυσματικό"/>
          <p:cNvPicPr/>
          <p:nvPr/>
        </p:nvPicPr>
        <p:blipFill>
          <a:blip r:embed="rId2" cstate="print"/>
          <a:srcRect/>
          <a:stretch>
            <a:fillRect/>
          </a:stretch>
        </p:blipFill>
        <p:spPr bwMode="auto">
          <a:xfrm>
            <a:off x="179512" y="188640"/>
            <a:ext cx="8784976" cy="648072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https://encrypted-tbn1.gstatic.com/images?q=tbn:ANd9GcTbkRG9SmZvXJ1kgDDiVksWdUHBPzLbycNVVNpWW1KXbdjlr6pd">
            <a:hlinkClick r:id="rId2"/>
          </p:cNvPr>
          <p:cNvPicPr>
            <a:picLocks noGrp="1"/>
          </p:cNvPicPr>
          <p:nvPr>
            <p:ph idx="1"/>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fontScale="85000" lnSpcReduction="20000"/>
          </a:bodyPr>
          <a:lstStyle/>
          <a:p>
            <a:r>
              <a:rPr lang="el-GR" b="1" dirty="0" smtClean="0">
                <a:latin typeface="Calibri" pitchFamily="34" charset="0"/>
              </a:rPr>
              <a:t>Πεζοπορία </a:t>
            </a:r>
          </a:p>
          <a:p>
            <a:r>
              <a:rPr lang="el-GR" b="1" dirty="0" smtClean="0">
                <a:latin typeface="Calibri" pitchFamily="34" charset="0"/>
              </a:rPr>
              <a:t>Ποδηλασία (ποδήλατο βουνού /</a:t>
            </a:r>
            <a:r>
              <a:rPr lang="en-US" b="1" dirty="0" smtClean="0">
                <a:latin typeface="Calibri" pitchFamily="34" charset="0"/>
              </a:rPr>
              <a:t>mountain bike )</a:t>
            </a:r>
          </a:p>
          <a:p>
            <a:r>
              <a:rPr lang="el-GR" b="1" dirty="0" smtClean="0">
                <a:latin typeface="Calibri" pitchFamily="34" charset="0"/>
              </a:rPr>
              <a:t>Ράφτινγκ ( </a:t>
            </a:r>
            <a:r>
              <a:rPr lang="en-US" b="1" dirty="0" smtClean="0">
                <a:latin typeface="Calibri" pitchFamily="34" charset="0"/>
              </a:rPr>
              <a:t>raft =</a:t>
            </a:r>
            <a:r>
              <a:rPr lang="el-GR" b="1" dirty="0" smtClean="0">
                <a:latin typeface="Calibri" pitchFamily="34" charset="0"/>
              </a:rPr>
              <a:t> σχεδία )</a:t>
            </a:r>
          </a:p>
          <a:p>
            <a:r>
              <a:rPr lang="el-GR" b="1" dirty="0" smtClean="0">
                <a:latin typeface="Calibri" pitchFamily="34" charset="0"/>
              </a:rPr>
              <a:t>Κανόε Καγιάκ </a:t>
            </a:r>
          </a:p>
          <a:p>
            <a:r>
              <a:rPr lang="el-GR" b="1" dirty="0" smtClean="0">
                <a:latin typeface="Calibri" pitchFamily="34" charset="0"/>
              </a:rPr>
              <a:t>Αναρρίχηση</a:t>
            </a:r>
          </a:p>
          <a:p>
            <a:r>
              <a:rPr lang="el-GR" b="1" dirty="0" smtClean="0">
                <a:latin typeface="Calibri" pitchFamily="34" charset="0"/>
              </a:rPr>
              <a:t>Καταρρίχηση</a:t>
            </a:r>
          </a:p>
          <a:p>
            <a:r>
              <a:rPr lang="el-GR" b="1" dirty="0" smtClean="0">
                <a:latin typeface="Calibri" pitchFamily="34" charset="0"/>
              </a:rPr>
              <a:t>Καταδύσεις </a:t>
            </a:r>
          </a:p>
          <a:p>
            <a:r>
              <a:rPr lang="el-GR" b="1" dirty="0" smtClean="0">
                <a:latin typeface="Calibri" pitchFamily="34" charset="0"/>
              </a:rPr>
              <a:t>Αλεξίπτωτο πλαγιάς </a:t>
            </a:r>
          </a:p>
          <a:p>
            <a:r>
              <a:rPr lang="el-GR" b="1" dirty="0" smtClean="0">
                <a:latin typeface="Calibri" pitchFamily="34" charset="0"/>
              </a:rPr>
              <a:t>Ιππασία</a:t>
            </a:r>
          </a:p>
          <a:p>
            <a:r>
              <a:rPr lang="el-GR" b="1" dirty="0" smtClean="0">
                <a:latin typeface="Calibri" pitchFamily="34" charset="0"/>
              </a:rPr>
              <a:t>Χιονοδρομία </a:t>
            </a:r>
          </a:p>
          <a:p>
            <a:r>
              <a:rPr lang="el-GR" b="1" dirty="0" smtClean="0">
                <a:latin typeface="Calibri" pitchFamily="34" charset="0"/>
              </a:rPr>
              <a:t>Ιστιοπλοΐα</a:t>
            </a:r>
          </a:p>
          <a:p>
            <a:r>
              <a:rPr lang="el-GR" b="1" dirty="0" smtClean="0">
                <a:latin typeface="Calibri" pitchFamily="34" charset="0"/>
              </a:rPr>
              <a:t>Ιστιοσανίδα </a:t>
            </a:r>
          </a:p>
          <a:p>
            <a:r>
              <a:rPr lang="el-GR" b="1" dirty="0" smtClean="0">
                <a:latin typeface="Calibri" pitchFamily="34" charset="0"/>
              </a:rPr>
              <a:t>Θαλάσσιο Σκι … </a:t>
            </a:r>
          </a:p>
          <a:p>
            <a:pPr>
              <a:buNone/>
            </a:pPr>
            <a:endParaRPr lang="el-GR" b="1" dirty="0" smtClean="0">
              <a:latin typeface="Calibri" pitchFamily="34" charset="0"/>
            </a:endParaRPr>
          </a:p>
          <a:p>
            <a:endParaRPr lang="el-GR" dirty="0" smtClean="0"/>
          </a:p>
          <a:p>
            <a:endParaRPr lang="el-GR" dirty="0"/>
          </a:p>
        </p:txBody>
      </p:sp>
      <p:sp>
        <p:nvSpPr>
          <p:cNvPr id="3" name="2 - Τίτλος"/>
          <p:cNvSpPr>
            <a:spLocks noGrp="1"/>
          </p:cNvSpPr>
          <p:nvPr>
            <p:ph type="title"/>
          </p:nvPr>
        </p:nvSpPr>
        <p:spPr/>
        <p:txBody>
          <a:bodyPr>
            <a:normAutofit fontScale="90000"/>
          </a:bodyPr>
          <a:lstStyle/>
          <a:p>
            <a:r>
              <a:rPr lang="el-GR" sz="4000" b="1" dirty="0" smtClean="0">
                <a:solidFill>
                  <a:srgbClr val="66FF66"/>
                </a:solidFill>
                <a:latin typeface="Calibri" pitchFamily="34" charset="0"/>
              </a:rPr>
              <a:t>Εναλλακτικές μορφές άσκ</a:t>
            </a:r>
            <a:r>
              <a:rPr lang="el-GR" b="1" dirty="0" smtClean="0">
                <a:solidFill>
                  <a:srgbClr val="66FF66"/>
                </a:solidFill>
                <a:latin typeface="Calibri" pitchFamily="34" charset="0"/>
              </a:rPr>
              <a:t>ησης στη Φύση </a:t>
            </a:r>
            <a:endParaRPr lang="el-GR" b="1" dirty="0">
              <a:solidFill>
                <a:srgbClr val="66FF66"/>
              </a:solidFill>
              <a:latin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a:bodyPr>
          <a:lstStyle/>
          <a:p>
            <a:r>
              <a:rPr lang="el-GR" sz="3600" b="1" dirty="0" smtClean="0">
                <a:solidFill>
                  <a:srgbClr val="66FF66"/>
                </a:solidFill>
                <a:latin typeface="Calibri" pitchFamily="34" charset="0"/>
              </a:rPr>
              <a:t>Χορός στη φύση </a:t>
            </a:r>
            <a:endParaRPr lang="el-GR" sz="3600" b="1" dirty="0">
              <a:solidFill>
                <a:srgbClr val="66FF66"/>
              </a:solidFill>
              <a:latin typeface="Calibri" pitchFamily="34" charset="0"/>
            </a:endParaRPr>
          </a:p>
        </p:txBody>
      </p:sp>
      <p:pic>
        <p:nvPicPr>
          <p:cNvPr id="4" name="3 - Θέση περιεχομένου" descr="https://encrypted-tbn1.gstatic.com/images?q=tbn:ANd9GcRZvGmUYpvwe7viJMql3JuhpNpDdsNkzkFPXq6pWEzTWEWB9_Bg">
            <a:hlinkClick r:id="rId2"/>
          </p:cNvPr>
          <p:cNvPicPr>
            <a:picLocks noGrp="1"/>
          </p:cNvPicPr>
          <p:nvPr>
            <p:ph idx="1"/>
          </p:nvPr>
        </p:nvPicPr>
        <p:blipFill>
          <a:blip r:embed="rId3" cstate="print"/>
          <a:srcRect/>
          <a:stretch>
            <a:fillRect/>
          </a:stretch>
        </p:blipFill>
        <p:spPr bwMode="auto">
          <a:xfrm>
            <a:off x="683568" y="1844824"/>
            <a:ext cx="7488832" cy="396044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fontScale="90000"/>
          </a:bodyPr>
          <a:lstStyle/>
          <a:p>
            <a:r>
              <a:rPr lang="en-US" b="1" dirty="0" smtClean="0">
                <a:solidFill>
                  <a:srgbClr val="66FF66"/>
                </a:solidFill>
                <a:latin typeface="Calibri" pitchFamily="34" charset="0"/>
              </a:rPr>
              <a:t>YOGA </a:t>
            </a:r>
            <a:r>
              <a:rPr lang="el-GR" b="1" dirty="0" smtClean="0">
                <a:solidFill>
                  <a:srgbClr val="66FF66"/>
                </a:solidFill>
                <a:latin typeface="Calibri" pitchFamily="34" charset="0"/>
              </a:rPr>
              <a:t>: </a:t>
            </a:r>
            <a:r>
              <a:rPr lang="el-GR" sz="2800" b="1" dirty="0" smtClean="0">
                <a:solidFill>
                  <a:srgbClr val="66FF66"/>
                </a:solidFill>
                <a:latin typeface="Calibri" pitchFamily="34" charset="0"/>
              </a:rPr>
              <a:t>άμεση επαφή με το έδαφος , εισπνοές στον καθαρό αέρα , γαλήνη τοπίου , ενδυνάμωση κορμού ,πνευματική ευεξία .</a:t>
            </a:r>
            <a:endParaRPr lang="el-GR" b="1" dirty="0">
              <a:solidFill>
                <a:srgbClr val="66FF66"/>
              </a:solidFill>
              <a:latin typeface="Calibri" pitchFamily="34" charset="0"/>
            </a:endParaRPr>
          </a:p>
        </p:txBody>
      </p:sp>
      <p:pic>
        <p:nvPicPr>
          <p:cNvPr id="6" name="5 - Θέση περιεχομένου" descr="https://encrypted-tbn1.gstatic.com/images?q=tbn:ANd9GcRpnw6wgBhuuE6OCZy72wJJR4dk_hhSfUVFMo3m3oBGtSq1IjT0">
            <a:hlinkClick r:id="rId2"/>
          </p:cNvPr>
          <p:cNvPicPr>
            <a:picLocks noGrp="1"/>
          </p:cNvPicPr>
          <p:nvPr>
            <p:ph idx="1"/>
          </p:nvPr>
        </p:nvPicPr>
        <p:blipFill>
          <a:blip r:embed="rId3" cstate="print"/>
          <a:srcRect/>
          <a:stretch>
            <a:fillRect/>
          </a:stretch>
        </p:blipFill>
        <p:spPr bwMode="auto">
          <a:xfrm>
            <a:off x="1115616" y="1988840"/>
            <a:ext cx="6336704" cy="381642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r>
              <a:rPr lang="el-GR" b="1" dirty="0" smtClean="0">
                <a:solidFill>
                  <a:srgbClr val="66FF66"/>
                </a:solidFill>
                <a:latin typeface="Calibri" pitchFamily="34" charset="0"/>
              </a:rPr>
              <a:t>Ποδηλασία : </a:t>
            </a:r>
            <a:r>
              <a:rPr lang="el-GR" sz="3200" b="1" dirty="0" smtClean="0">
                <a:solidFill>
                  <a:srgbClr val="66FF66"/>
                </a:solidFill>
                <a:latin typeface="Calibri" pitchFamily="34" charset="0"/>
              </a:rPr>
              <a:t>γράμμωση ποδιών ,τόνωση ποδιών , γοφών …</a:t>
            </a:r>
            <a:endParaRPr lang="el-GR" b="1" dirty="0">
              <a:solidFill>
                <a:srgbClr val="66FF66"/>
              </a:solidFill>
              <a:latin typeface="Calibri" pitchFamily="34" charset="0"/>
            </a:endParaRPr>
          </a:p>
        </p:txBody>
      </p:sp>
      <p:pic>
        <p:nvPicPr>
          <p:cNvPr id="4" name="3 - Θέση περιεχομένου" descr="https://encrypted-tbn2.gstatic.com/images?q=tbn:ANd9GcRGE-60q_BlVo098zNEQ6Qo5xyPf-2mub6IAFXF_hlZu1O8R596Bg">
            <a:hlinkClick r:id="rId2"/>
          </p:cNvPr>
          <p:cNvPicPr>
            <a:picLocks noGrp="1"/>
          </p:cNvPicPr>
          <p:nvPr>
            <p:ph idx="1"/>
          </p:nvPr>
        </p:nvPicPr>
        <p:blipFill>
          <a:blip r:embed="rId3" cstate="print"/>
          <a:srcRect/>
          <a:stretch>
            <a:fillRect/>
          </a:stretch>
        </p:blipFill>
        <p:spPr bwMode="auto">
          <a:xfrm>
            <a:off x="0" y="1412776"/>
            <a:ext cx="8964488" cy="5256584"/>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endParaRPr lang="el-GR" dirty="0"/>
          </a:p>
        </p:txBody>
      </p:sp>
      <p:pic>
        <p:nvPicPr>
          <p:cNvPr id="4" name="3 - Θέση περιεχομένου" descr="https://encrypted-tbn2.gstatic.com/images?q=tbn:ANd9GcRgiakegoe0EAbLfBNzBgm4Z8mZwoe-QNButcNG3I8ks655plZSsg">
            <a:hlinkClick r:id="rId2"/>
          </p:cNvPr>
          <p:cNvPicPr>
            <a:picLocks noGrp="1"/>
          </p:cNvPicPr>
          <p:nvPr>
            <p:ph idx="1"/>
          </p:nvPr>
        </p:nvPicPr>
        <p:blipFill>
          <a:blip r:embed="rId3" cstate="print"/>
          <a:srcRect/>
          <a:stretch>
            <a:fillRect/>
          </a:stretch>
        </p:blipFill>
        <p:spPr bwMode="auto">
          <a:xfrm>
            <a:off x="179512" y="116632"/>
            <a:ext cx="8784976" cy="655272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a:bodyPr>
          <a:lstStyle/>
          <a:p>
            <a:r>
              <a:rPr lang="el-GR" sz="4000" b="1" dirty="0" smtClean="0">
                <a:solidFill>
                  <a:srgbClr val="66FF66"/>
                </a:solidFill>
                <a:latin typeface="Calibri" pitchFamily="34" charset="0"/>
              </a:rPr>
              <a:t>Ποδηλασία βουνού </a:t>
            </a:r>
            <a:r>
              <a:rPr lang="en-US" sz="4000" b="1" dirty="0" smtClean="0">
                <a:solidFill>
                  <a:srgbClr val="66FF66"/>
                </a:solidFill>
                <a:latin typeface="Calibri" pitchFamily="34" charset="0"/>
              </a:rPr>
              <a:t>(</a:t>
            </a:r>
            <a:r>
              <a:rPr lang="en-US" sz="3600" b="1" dirty="0" smtClean="0">
                <a:solidFill>
                  <a:srgbClr val="66FF66"/>
                </a:solidFill>
                <a:latin typeface="Calibri" pitchFamily="34" charset="0"/>
              </a:rPr>
              <a:t>mountain bike )</a:t>
            </a:r>
            <a:endParaRPr lang="el-GR" sz="4000" b="1" dirty="0">
              <a:solidFill>
                <a:srgbClr val="66FF66"/>
              </a:solidFill>
              <a:latin typeface="Calibri" pitchFamily="34" charset="0"/>
            </a:endParaRPr>
          </a:p>
        </p:txBody>
      </p:sp>
      <p:pic>
        <p:nvPicPr>
          <p:cNvPr id="4" name="3 - Θέση περιεχομένου" descr="https://encrypted-tbn2.gstatic.com/images?q=tbn:ANd9GcQlI4j1EWpYOrsZkNqF0fAYhRIE0GWSWeqJzuyW9lhYFasvYBXk">
            <a:hlinkClick r:id="rId2"/>
          </p:cNvPr>
          <p:cNvPicPr>
            <a:picLocks noGrp="1"/>
          </p:cNvPicPr>
          <p:nvPr>
            <p:ph idx="1"/>
          </p:nvPr>
        </p:nvPicPr>
        <p:blipFill>
          <a:blip r:embed="rId3" cstate="print"/>
          <a:srcRect/>
          <a:stretch>
            <a:fillRect/>
          </a:stretch>
        </p:blipFill>
        <p:spPr bwMode="auto">
          <a:xfrm>
            <a:off x="467544" y="1412776"/>
            <a:ext cx="7920880" cy="496855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endParaRPr lang="el-GR" dirty="0"/>
          </a:p>
        </p:txBody>
      </p:sp>
      <p:pic>
        <p:nvPicPr>
          <p:cNvPr id="4" name="3 - Θέση περιεχομένου" descr="https://encrypted-tbn2.gstatic.com/images?q=tbn:ANd9GcQy6gZjyTRXL4vs9iurg7Z2qMns-eRJ1tB7p1IdXIjORvETmApmAA">
            <a:hlinkClick r:id="rId2"/>
          </p:cNvPr>
          <p:cNvPicPr>
            <a:picLocks noGrp="1"/>
          </p:cNvPicPr>
          <p:nvPr>
            <p:ph idx="1"/>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5 - TextBox"/>
          <p:cNvSpPr txBox="1"/>
          <p:nvPr/>
        </p:nvSpPr>
        <p:spPr>
          <a:xfrm>
            <a:off x="5724128" y="188640"/>
            <a:ext cx="3168352" cy="584775"/>
          </a:xfrm>
          <a:prstGeom prst="rect">
            <a:avLst/>
          </a:prstGeom>
          <a:noFill/>
        </p:spPr>
        <p:txBody>
          <a:bodyPr wrap="square" rtlCol="0">
            <a:spAutoFit/>
          </a:bodyPr>
          <a:lstStyle/>
          <a:p>
            <a:r>
              <a:rPr lang="el-GR" sz="3200" b="1" dirty="0" smtClean="0">
                <a:solidFill>
                  <a:srgbClr val="FFC000"/>
                </a:solidFill>
                <a:latin typeface="Calibri" pitchFamily="34" charset="0"/>
              </a:rPr>
              <a:t>Αναρρίχηση</a:t>
            </a:r>
            <a:endParaRPr lang="el-GR" sz="3200" b="1" dirty="0">
              <a:solidFill>
                <a:srgbClr val="FFC000"/>
              </a:solidFill>
              <a:latin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Θέση περιεχομένου" descr="https://encrypted-tbn0.gstatic.com/images?q=tbn:ANd9GcTSAVGVzVY1_bNIB2BGNN-IbC592kmV9kkxzWxyTEWKmQwqm6bz">
            <a:hlinkClick r:id="rId2"/>
          </p:cNvPr>
          <p:cNvPicPr>
            <a:picLocks noGrp="1"/>
          </p:cNvPicPr>
          <p:nvPr>
            <p:ph idx="1"/>
          </p:nvPr>
        </p:nvPicPr>
        <p:blipFill>
          <a:blip r:embed="rId3" cstate="print"/>
          <a:srcRect/>
          <a:stretch>
            <a:fillRect/>
          </a:stretch>
        </p:blipFill>
        <p:spPr bwMode="auto">
          <a:xfrm>
            <a:off x="179512" y="188640"/>
            <a:ext cx="8784976" cy="6480720"/>
          </a:xfrm>
          <a:prstGeom prst="rect">
            <a:avLst/>
          </a:prstGeom>
          <a:noFill/>
          <a:ln w="9525">
            <a:noFill/>
            <a:miter lim="800000"/>
            <a:headEnd/>
            <a:tailEnd/>
          </a:ln>
        </p:spPr>
      </p:pic>
      <p:sp>
        <p:nvSpPr>
          <p:cNvPr id="7" name="6 - Ορθογώνιο"/>
          <p:cNvSpPr/>
          <p:nvPr/>
        </p:nvSpPr>
        <p:spPr>
          <a:xfrm>
            <a:off x="611560" y="1052736"/>
            <a:ext cx="7337999" cy="646331"/>
          </a:xfrm>
          <a:prstGeom prst="rect">
            <a:avLst/>
          </a:prstGeom>
        </p:spPr>
        <p:txBody>
          <a:bodyPr wrap="square">
            <a:spAutoFit/>
          </a:bodyPr>
          <a:lstStyle/>
          <a:p>
            <a:r>
              <a:rPr lang="el-GR" sz="3600" b="1" dirty="0" smtClean="0">
                <a:solidFill>
                  <a:srgbClr val="00FF99"/>
                </a:solidFill>
                <a:latin typeface="Calibri" pitchFamily="34" charset="0"/>
              </a:rPr>
              <a:t>Ράφτινγκ (</a:t>
            </a:r>
            <a:r>
              <a:rPr lang="en-US" sz="3600" b="1" dirty="0" smtClean="0">
                <a:solidFill>
                  <a:srgbClr val="00FF99"/>
                </a:solidFill>
                <a:latin typeface="Calibri" pitchFamily="34" charset="0"/>
              </a:rPr>
              <a:t>Rafting/raft =</a:t>
            </a:r>
            <a:r>
              <a:rPr lang="el-GR" sz="3600" b="1" dirty="0" smtClean="0">
                <a:solidFill>
                  <a:srgbClr val="00FF99"/>
                </a:solidFill>
                <a:latin typeface="Calibri" pitchFamily="34" charset="0"/>
              </a:rPr>
              <a:t>σχεδία )</a:t>
            </a:r>
            <a:endParaRPr lang="el-GR" sz="3600" dirty="0">
              <a:solidFill>
                <a:srgbClr val="00FF99"/>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fontScale="90000"/>
          </a:bodyPr>
          <a:lstStyle/>
          <a:p>
            <a:r>
              <a:rPr lang="en-US" b="1" dirty="0" smtClean="0">
                <a:solidFill>
                  <a:srgbClr val="66FF66"/>
                </a:solidFill>
                <a:latin typeface="Calibri" pitchFamily="34" charset="0"/>
              </a:rPr>
              <a:t>Frisbee</a:t>
            </a:r>
            <a:r>
              <a:rPr lang="el-GR" b="1" dirty="0" smtClean="0">
                <a:solidFill>
                  <a:srgbClr val="66FF66"/>
                </a:solidFill>
                <a:latin typeface="Calibri" pitchFamily="34" charset="0"/>
              </a:rPr>
              <a:t> (</a:t>
            </a:r>
            <a:r>
              <a:rPr lang="el-GR" sz="3600" b="1" dirty="0" smtClean="0">
                <a:solidFill>
                  <a:srgbClr val="66FF66"/>
                </a:solidFill>
                <a:latin typeface="Calibri" pitchFamily="34" charset="0"/>
              </a:rPr>
              <a:t>στήθος , χέρια ,κοιλιακοί, πόδια ,ώμοι</a:t>
            </a:r>
            <a:r>
              <a:rPr lang="en-US" b="1" dirty="0" smtClean="0">
                <a:solidFill>
                  <a:srgbClr val="66FF66"/>
                </a:solidFill>
                <a:latin typeface="Calibri" pitchFamily="34" charset="0"/>
              </a:rPr>
              <a:t> </a:t>
            </a:r>
            <a:r>
              <a:rPr lang="el-GR" b="1" dirty="0" smtClean="0">
                <a:solidFill>
                  <a:srgbClr val="66FF66"/>
                </a:solidFill>
                <a:latin typeface="Calibri" pitchFamily="34" charset="0"/>
              </a:rPr>
              <a:t>)</a:t>
            </a:r>
            <a:endParaRPr lang="el-GR" b="1" dirty="0">
              <a:solidFill>
                <a:srgbClr val="66FF66"/>
              </a:solidFill>
              <a:latin typeface="Calibri" pitchFamily="34" charset="0"/>
            </a:endParaRPr>
          </a:p>
        </p:txBody>
      </p:sp>
      <p:pic>
        <p:nvPicPr>
          <p:cNvPr id="4" name="3 - Θέση περιεχομένου" descr="https://encrypted-tbn0.gstatic.com/images?q=tbn:ANd9GcQ_M1omBryPYDIUBziLLTTV1jtN-e4NpFaaE1eupMDvRyhX-k48dw">
            <a:hlinkClick r:id="rId2"/>
          </p:cNvPr>
          <p:cNvPicPr>
            <a:picLocks noGrp="1"/>
          </p:cNvPicPr>
          <p:nvPr>
            <p:ph idx="1"/>
          </p:nvPr>
        </p:nvPicPr>
        <p:blipFill>
          <a:blip r:embed="rId3" cstate="print"/>
          <a:srcRect/>
          <a:stretch>
            <a:fillRect/>
          </a:stretch>
        </p:blipFill>
        <p:spPr bwMode="auto">
          <a:xfrm>
            <a:off x="683568" y="1412776"/>
            <a:ext cx="7704856" cy="446449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000" b="1" dirty="0" smtClean="0">
                <a:solidFill>
                  <a:srgbClr val="66FF66"/>
                </a:solidFill>
                <a:latin typeface="Calibri" pitchFamily="34" charset="0"/>
              </a:rPr>
              <a:t>Εισαγωγή :</a:t>
            </a:r>
            <a:endParaRPr lang="en-US" sz="4000" b="1" dirty="0">
              <a:solidFill>
                <a:srgbClr val="66FF66"/>
              </a:solidFill>
              <a:latin typeface="Calibri" pitchFamily="34" charset="0"/>
            </a:endParaRPr>
          </a:p>
        </p:txBody>
      </p:sp>
      <p:sp>
        <p:nvSpPr>
          <p:cNvPr id="3" name="Content Placeholder 2"/>
          <p:cNvSpPr>
            <a:spLocks noGrp="1"/>
          </p:cNvSpPr>
          <p:nvPr>
            <p:ph idx="1"/>
          </p:nvPr>
        </p:nvSpPr>
        <p:spPr>
          <a:xfrm>
            <a:off x="457200" y="1196752"/>
            <a:ext cx="8229600" cy="4899248"/>
          </a:xfrm>
        </p:spPr>
        <p:txBody>
          <a:bodyPr>
            <a:normAutofit fontScale="92500" lnSpcReduction="10000"/>
          </a:bodyPr>
          <a:lstStyle/>
          <a:p>
            <a:pPr algn="ctr">
              <a:buNone/>
            </a:pPr>
            <a:r>
              <a:rPr lang="el-GR" sz="3900" b="1" dirty="0" smtClean="0">
                <a:solidFill>
                  <a:srgbClr val="66FF66"/>
                </a:solidFill>
                <a:latin typeface="Calibri" pitchFamily="34" charset="0"/>
              </a:rPr>
              <a:t>ΦΥΣΗ </a:t>
            </a:r>
          </a:p>
          <a:p>
            <a:pPr algn="ctr">
              <a:buNone/>
            </a:pPr>
            <a:endParaRPr lang="el-GR" b="1" dirty="0" smtClean="0">
              <a:solidFill>
                <a:srgbClr val="66FF66"/>
              </a:solidFill>
              <a:latin typeface="Calibri" pitchFamily="34" charset="0"/>
            </a:endParaRPr>
          </a:p>
          <a:p>
            <a:pPr algn="ctr">
              <a:buFont typeface="Wingdings" pitchFamily="2" charset="2"/>
              <a:buChar char="v"/>
            </a:pPr>
            <a:r>
              <a:rPr lang="el-GR" b="1" dirty="0" smtClean="0">
                <a:latin typeface="Calibri" pitchFamily="34" charset="0"/>
              </a:rPr>
              <a:t> Όλα τα υπαρκτά όντα , ο κόσμος οι νόμοι που τον διέπουν, όλα όσα υπάρχουν πάνω στη γη, εκτός από τον άνθρωπο .</a:t>
            </a:r>
          </a:p>
          <a:p>
            <a:pPr algn="ctr">
              <a:buFont typeface="Wingdings" pitchFamily="2" charset="2"/>
              <a:buChar char="v"/>
            </a:pPr>
            <a:r>
              <a:rPr lang="el-GR" b="1" dirty="0" smtClean="0">
                <a:latin typeface="Calibri" pitchFamily="34" charset="0"/>
              </a:rPr>
              <a:t>Η εξοχή , η ύπαιθρος , το φυσικό περιβάλλον </a:t>
            </a:r>
          </a:p>
          <a:p>
            <a:pPr algn="ctr">
              <a:buNone/>
            </a:pPr>
            <a:endParaRPr lang="el-GR" b="1" dirty="0" smtClean="0">
              <a:latin typeface="Calibri" pitchFamily="34" charset="0"/>
            </a:endParaRPr>
          </a:p>
          <a:p>
            <a:pPr algn="ctr">
              <a:buFont typeface="Wingdings" pitchFamily="2" charset="2"/>
              <a:buChar char="v"/>
            </a:pPr>
            <a:r>
              <a:rPr lang="el-GR" b="1" dirty="0" smtClean="0">
                <a:latin typeface="Calibri" pitchFamily="34" charset="0"/>
              </a:rPr>
              <a:t>Αποτελεί καθοριστικό παράγοντα για τη βιολογική , ψυχική και πνευματική ζωή του ατόμου.</a:t>
            </a:r>
          </a:p>
          <a:p>
            <a:pPr algn="ctr">
              <a:buFont typeface="Wingdings" pitchFamily="2" charset="2"/>
              <a:buChar char="v"/>
            </a:pPr>
            <a:r>
              <a:rPr lang="el-GR" b="1" dirty="0" smtClean="0">
                <a:latin typeface="Calibri" pitchFamily="34" charset="0"/>
              </a:rPr>
              <a:t>Ο άνθρωπος στη φύση έχει την ευκαιρία να συναντηθεί με το σώμα του , τις σκέψεις του , τα συναισθήματα</a:t>
            </a:r>
          </a:p>
          <a:p>
            <a:pPr algn="ctr">
              <a:buNone/>
            </a:pPr>
            <a:r>
              <a:rPr lang="el-GR" b="1" dirty="0" smtClean="0">
                <a:latin typeface="Calibri" pitchFamily="34" charset="0"/>
              </a:rPr>
              <a:t> του.</a:t>
            </a:r>
          </a:p>
          <a:p>
            <a:pPr algn="ctr">
              <a:buNone/>
            </a:pPr>
            <a:r>
              <a:rPr lang="el-GR" b="1" dirty="0" smtClean="0">
                <a:solidFill>
                  <a:srgbClr val="FFC000"/>
                </a:solidFill>
                <a:latin typeface="Calibri" pitchFamily="34" charset="0"/>
              </a:rPr>
              <a:t> </a:t>
            </a:r>
            <a:endParaRPr lang="en-US" b="1" dirty="0">
              <a:solidFill>
                <a:srgbClr val="FFC000"/>
              </a:solidFill>
              <a:latin typeface="Calibri"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normAutofit fontScale="90000"/>
          </a:bodyPr>
          <a:lstStyle/>
          <a:p>
            <a:pPr algn="ctr"/>
            <a:r>
              <a:rPr lang="en-US" b="1" dirty="0" smtClean="0">
                <a:solidFill>
                  <a:srgbClr val="66FF66"/>
                </a:solidFill>
                <a:latin typeface="Calibri" pitchFamily="34" charset="0"/>
              </a:rPr>
              <a:t>Jogging </a:t>
            </a:r>
            <a:r>
              <a:rPr lang="en-US" sz="4000" dirty="0" smtClean="0">
                <a:solidFill>
                  <a:srgbClr val="66FF66"/>
                </a:solidFill>
                <a:latin typeface="Calibri" pitchFamily="34" charset="0"/>
              </a:rPr>
              <a:t>(</a:t>
            </a:r>
            <a:r>
              <a:rPr lang="el-GR" sz="4000" dirty="0" smtClean="0">
                <a:solidFill>
                  <a:srgbClr val="66FF66"/>
                </a:solidFill>
                <a:latin typeface="Calibri" pitchFamily="34" charset="0"/>
              </a:rPr>
              <a:t>αερόβια άσκηση στην ύπαιθρο ,πόδια , γλουτοί κοιλιακοί )</a:t>
            </a:r>
            <a:endParaRPr lang="el-GR" sz="4000" dirty="0">
              <a:solidFill>
                <a:srgbClr val="66FF66"/>
              </a:solidFill>
              <a:latin typeface="Calibri" pitchFamily="34" charset="0"/>
            </a:endParaRPr>
          </a:p>
        </p:txBody>
      </p:sp>
      <p:pic>
        <p:nvPicPr>
          <p:cNvPr id="4" name="3 - Θέση περιεχομένου" descr="https://encrypted-tbn1.gstatic.com/images?q=tbn:ANd9GcTgtTJZQcWeMb8DdA38je8JbWW3BkC8cvbHZOB3e5cYv5E0TKqf">
            <a:hlinkClick r:id="rId2"/>
          </p:cNvPr>
          <p:cNvPicPr>
            <a:picLocks noGrp="1"/>
          </p:cNvPicPr>
          <p:nvPr>
            <p:ph idx="1"/>
          </p:nvPr>
        </p:nvPicPr>
        <p:blipFill>
          <a:blip r:embed="rId3" cstate="print"/>
          <a:srcRect/>
          <a:stretch>
            <a:fillRect/>
          </a:stretch>
        </p:blipFill>
        <p:spPr bwMode="auto">
          <a:xfrm>
            <a:off x="0" y="1268760"/>
            <a:ext cx="9144000" cy="54006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forest.pblogs.gr/files/f/436146-canoekayak2.jpg"/>
          <p:cNvPicPr>
            <a:picLocks noGrp="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 TextBox"/>
          <p:cNvSpPr txBox="1"/>
          <p:nvPr/>
        </p:nvSpPr>
        <p:spPr>
          <a:xfrm>
            <a:off x="395536" y="1"/>
            <a:ext cx="7992888" cy="954107"/>
          </a:xfrm>
          <a:prstGeom prst="rect">
            <a:avLst/>
          </a:prstGeom>
          <a:noFill/>
        </p:spPr>
        <p:txBody>
          <a:bodyPr wrap="square" rtlCol="0">
            <a:spAutoFit/>
          </a:bodyPr>
          <a:lstStyle/>
          <a:p>
            <a:pPr algn="ctr"/>
            <a:r>
              <a:rPr lang="el-GR" sz="2800" b="1" dirty="0" smtClean="0">
                <a:solidFill>
                  <a:srgbClr val="0070C0"/>
                </a:solidFill>
                <a:latin typeface="Calibri" pitchFamily="34" charset="0"/>
              </a:rPr>
              <a:t>Κανό  Καγιάκ  το άθλημα των λιμνών και των     ποταμών </a:t>
            </a:r>
            <a:endParaRPr lang="el-GR" sz="2800" b="1" dirty="0">
              <a:solidFill>
                <a:srgbClr val="0070C0"/>
              </a:solidFill>
              <a:latin typeface="Calibri"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lgn="ctr"/>
            <a:r>
              <a:rPr lang="el-GR" b="1" dirty="0" smtClean="0">
                <a:latin typeface="Calibri" pitchFamily="34" charset="0"/>
              </a:rPr>
              <a:t>Γνωρίζουμε ότι με την άσκηση την άσκηση στη φύση, και με τη συμμετοχή μας σε φυσικές δραστηριότητες συμβάλλουμε  στην ενίσχυση της υγείας μας .</a:t>
            </a:r>
          </a:p>
          <a:p>
            <a:pPr algn="ctr"/>
            <a:endParaRPr lang="el-GR" b="1" dirty="0" smtClean="0">
              <a:latin typeface="Calibri" pitchFamily="34" charset="0"/>
            </a:endParaRPr>
          </a:p>
          <a:p>
            <a:pPr algn="ctr"/>
            <a:r>
              <a:rPr lang="el-GR" b="1" dirty="0" smtClean="0">
                <a:latin typeface="Calibri" pitchFamily="34" charset="0"/>
              </a:rPr>
              <a:t>Ευκαιρίες για άσκηση υπάρχουν πάντα .</a:t>
            </a:r>
          </a:p>
          <a:p>
            <a:pPr algn="ctr"/>
            <a:endParaRPr lang="el-GR" b="1" dirty="0" smtClean="0">
              <a:latin typeface="Calibri" pitchFamily="34" charset="0"/>
            </a:endParaRPr>
          </a:p>
          <a:p>
            <a:pPr algn="ctr"/>
            <a:r>
              <a:rPr lang="el-GR" b="1" dirty="0" smtClean="0">
                <a:latin typeface="Calibri" pitchFamily="34" charset="0"/>
              </a:rPr>
              <a:t>Για καλύτερη απόδοση και επίδοση στο σχολείο πρέπει να γυμναζόμαστε τόσο στο σχολείο στο μάθημα της Φ.Α αλλά και εκτός σχολείου .</a:t>
            </a:r>
          </a:p>
          <a:p>
            <a:endParaRPr lang="el-GR" dirty="0" smtClean="0">
              <a:latin typeface="Calibri" pitchFamily="34" charset="0"/>
            </a:endParaRPr>
          </a:p>
          <a:p>
            <a:endParaRPr lang="el-GR" dirty="0"/>
          </a:p>
        </p:txBody>
      </p:sp>
      <p:sp>
        <p:nvSpPr>
          <p:cNvPr id="3" name="2 - Τίτλος"/>
          <p:cNvSpPr>
            <a:spLocks noGrp="1"/>
          </p:cNvSpPr>
          <p:nvPr>
            <p:ph type="title"/>
          </p:nvPr>
        </p:nvSpPr>
        <p:spPr/>
        <p:txBody>
          <a:bodyPr>
            <a:normAutofit/>
          </a:bodyPr>
          <a:lstStyle/>
          <a:p>
            <a:r>
              <a:rPr lang="el-GR" sz="4000" b="1" dirty="0" smtClean="0">
                <a:solidFill>
                  <a:srgbClr val="FFC000"/>
                </a:solidFill>
                <a:latin typeface="Calibri" pitchFamily="34" charset="0"/>
              </a:rPr>
              <a:t>Αξίζει να …</a:t>
            </a:r>
            <a:endParaRPr lang="el-GR" sz="4000" b="1" dirty="0">
              <a:solidFill>
                <a:srgbClr val="FFC000"/>
              </a:solidFill>
              <a:latin typeface="Calibri"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1052736"/>
            <a:ext cx="8229600" cy="5043264"/>
          </a:xfrm>
        </p:spPr>
        <p:txBody>
          <a:bodyPr>
            <a:normAutofit fontScale="85000" lnSpcReduction="10000"/>
          </a:bodyPr>
          <a:lstStyle/>
          <a:p>
            <a:r>
              <a:rPr lang="en-US" dirty="0" smtClean="0">
                <a:latin typeface="Calibri" pitchFamily="34" charset="0"/>
              </a:rPr>
              <a:t>Allsen ,P ., H , J., Vance, B , (1997). Fitness for life.</a:t>
            </a:r>
          </a:p>
          <a:p>
            <a:pPr>
              <a:buNone/>
            </a:pPr>
            <a:r>
              <a:rPr lang="en-US" dirty="0" smtClean="0">
                <a:latin typeface="Calibri" pitchFamily="34" charset="0"/>
              </a:rPr>
              <a:t>An Individualized approach . Madison</a:t>
            </a:r>
            <a:r>
              <a:rPr lang="el-GR" dirty="0" smtClean="0">
                <a:latin typeface="Calibri" pitchFamily="34" charset="0"/>
              </a:rPr>
              <a:t>:</a:t>
            </a:r>
            <a:r>
              <a:rPr lang="en-US" dirty="0" smtClean="0">
                <a:latin typeface="Calibri" pitchFamily="34" charset="0"/>
              </a:rPr>
              <a:t> Brown &amp; Benchmark. </a:t>
            </a:r>
          </a:p>
          <a:p>
            <a:pPr>
              <a:buNone/>
            </a:pPr>
            <a:r>
              <a:rPr lang="en-US" dirty="0" smtClean="0">
                <a:latin typeface="Calibri" pitchFamily="34" charset="0"/>
              </a:rPr>
              <a:t>Fountain , S Goodwin , L, (2002). PE to 16 Oxford</a:t>
            </a:r>
          </a:p>
          <a:p>
            <a:pPr>
              <a:buNone/>
            </a:pPr>
            <a:r>
              <a:rPr lang="en-US" dirty="0" smtClean="0">
                <a:latin typeface="Calibri" pitchFamily="34" charset="0"/>
              </a:rPr>
              <a:t>University Press</a:t>
            </a:r>
            <a:endParaRPr lang="el-GR" dirty="0" smtClean="0">
              <a:latin typeface="Calibri" pitchFamily="34" charset="0"/>
            </a:endParaRPr>
          </a:p>
          <a:p>
            <a:r>
              <a:rPr lang="el-GR" dirty="0" smtClean="0">
                <a:latin typeface="Calibri" pitchFamily="34" charset="0"/>
              </a:rPr>
              <a:t>Φυσική Αγωγή  : Α΄, Β΄, Γ΄ Γυμνασίου  ΟΕΔΒ  Αθήνα </a:t>
            </a:r>
            <a:endParaRPr lang="en-US" dirty="0" smtClean="0">
              <a:latin typeface="Calibri" pitchFamily="34" charset="0"/>
            </a:endParaRPr>
          </a:p>
          <a:p>
            <a:pPr>
              <a:buNone/>
            </a:pPr>
            <a:r>
              <a:rPr lang="el-GR" b="1" dirty="0" smtClean="0">
                <a:solidFill>
                  <a:srgbClr val="FFC000"/>
                </a:solidFill>
                <a:latin typeface="Calibri" pitchFamily="34" charset="0"/>
              </a:rPr>
              <a:t>Πηγές από το Διαδίκτυο </a:t>
            </a:r>
          </a:p>
          <a:p>
            <a:r>
              <a:rPr lang="en-US" b="1" dirty="0" smtClean="0">
                <a:latin typeface="Calibri" pitchFamily="34" charset="0"/>
              </a:rPr>
              <a:t>www.parent book/free-time…/kid-sports-menu.html</a:t>
            </a:r>
          </a:p>
          <a:p>
            <a:r>
              <a:rPr lang="en-US" b="1" dirty="0" smtClean="0">
                <a:solidFill>
                  <a:srgbClr val="00FFFF"/>
                </a:solidFill>
                <a:latin typeface="Calibri" pitchFamily="34" charset="0"/>
                <a:hlinkClick r:id="rId2"/>
              </a:rPr>
              <a:t>www.paidorama.com(nature</a:t>
            </a:r>
            <a:r>
              <a:rPr lang="en-US" b="1" dirty="0" smtClean="0">
                <a:latin typeface="Calibri" pitchFamily="34" charset="0"/>
              </a:rPr>
              <a:t> in action –</a:t>
            </a:r>
            <a:r>
              <a:rPr lang="el-GR" b="1" dirty="0" smtClean="0">
                <a:latin typeface="Calibri" pitchFamily="34" charset="0"/>
              </a:rPr>
              <a:t>χειμερινά σπορ για παιδιά </a:t>
            </a:r>
            <a:endParaRPr lang="en-US" b="1" dirty="0" smtClean="0">
              <a:latin typeface="Calibri" pitchFamily="34" charset="0"/>
            </a:endParaRPr>
          </a:p>
          <a:p>
            <a:r>
              <a:rPr lang="en-US" b="1" dirty="0" smtClean="0">
                <a:latin typeface="Calibri" pitchFamily="34" charset="0"/>
                <a:hlinkClick r:id="rId3"/>
              </a:rPr>
              <a:t>http</a:t>
            </a:r>
            <a:r>
              <a:rPr lang="el-GR" b="1" dirty="0" smtClean="0">
                <a:latin typeface="Calibri" pitchFamily="34" charset="0"/>
                <a:hlinkClick r:id="rId3"/>
              </a:rPr>
              <a:t>:</a:t>
            </a:r>
            <a:r>
              <a:rPr lang="en-US" b="1" dirty="0" smtClean="0">
                <a:latin typeface="Calibri" pitchFamily="34" charset="0"/>
                <a:hlinkClick r:id="rId3"/>
              </a:rPr>
              <a:t>//monopatimas.blogspot.gr</a:t>
            </a:r>
            <a:endParaRPr lang="en-US" b="1" dirty="0" smtClean="0">
              <a:latin typeface="Calibri" pitchFamily="34" charset="0"/>
            </a:endParaRPr>
          </a:p>
          <a:p>
            <a:r>
              <a:rPr lang="en-US" b="1" dirty="0" smtClean="0">
                <a:latin typeface="Calibri" pitchFamily="34" charset="0"/>
                <a:hlinkClick r:id="rId4"/>
              </a:rPr>
              <a:t>http</a:t>
            </a:r>
            <a:r>
              <a:rPr lang="el-GR" b="1" dirty="0" smtClean="0">
                <a:latin typeface="Calibri" pitchFamily="34" charset="0"/>
                <a:hlinkClick r:id="rId4"/>
              </a:rPr>
              <a:t>://</a:t>
            </a:r>
            <a:r>
              <a:rPr lang="en-US" b="1" dirty="0" smtClean="0">
                <a:latin typeface="Calibri" pitchFamily="34" charset="0"/>
                <a:hlinkClick r:id="rId4"/>
              </a:rPr>
              <a:t>kpe-kasto-kas.sch.gr/</a:t>
            </a:r>
            <a:r>
              <a:rPr lang="el-GR" b="1" dirty="0" smtClean="0">
                <a:latin typeface="Calibri" pitchFamily="34" charset="0"/>
                <a:hlinkClick r:id="rId4"/>
              </a:rPr>
              <a:t> </a:t>
            </a:r>
            <a:r>
              <a:rPr lang="en-US" b="1" dirty="0" smtClean="0">
                <a:latin typeface="Calibri" pitchFamily="34" charset="0"/>
                <a:hlinkClick r:id="rId4"/>
              </a:rPr>
              <a:t>kpe.yliko</a:t>
            </a:r>
            <a:endParaRPr lang="en-US" b="1" dirty="0" smtClean="0">
              <a:latin typeface="Calibri" pitchFamily="34" charset="0"/>
            </a:endParaRPr>
          </a:p>
          <a:p>
            <a:r>
              <a:rPr lang="en-US" b="1" dirty="0" smtClean="0">
                <a:latin typeface="Calibri" pitchFamily="34" charset="0"/>
                <a:hlinkClick r:id="rId5"/>
              </a:rPr>
              <a:t>http</a:t>
            </a:r>
            <a:r>
              <a:rPr lang="el-GR" b="1" dirty="0" smtClean="0">
                <a:latin typeface="Calibri" pitchFamily="34" charset="0"/>
                <a:hlinkClick r:id="rId5"/>
              </a:rPr>
              <a:t>://</a:t>
            </a:r>
            <a:r>
              <a:rPr lang="en-US" b="1" dirty="0" smtClean="0">
                <a:latin typeface="Calibri" pitchFamily="34" charset="0"/>
                <a:hlinkClick r:id="rId5"/>
              </a:rPr>
              <a:t>anassastifysi.wordpress.com</a:t>
            </a:r>
            <a:endParaRPr lang="el-GR" b="1" dirty="0" smtClean="0">
              <a:latin typeface="Calibri" pitchFamily="34" charset="0"/>
            </a:endParaRPr>
          </a:p>
          <a:p>
            <a:r>
              <a:rPr lang="el-GR" b="1" dirty="0" smtClean="0">
                <a:latin typeface="Calibri" pitchFamily="34" charset="0"/>
              </a:rPr>
              <a:t>Βιβλίο Φ.Α για τον μαθητή Ε΄&amp; ΣΤ ΄Δημοτικού (Ο.Ε.Δ.Β)</a:t>
            </a:r>
          </a:p>
          <a:p>
            <a:r>
              <a:rPr lang="el-GR" b="1" dirty="0" smtClean="0">
                <a:latin typeface="Calibri" pitchFamily="34" charset="0"/>
              </a:rPr>
              <a:t>Βιβλίο Φ.Α για τον μαθητή Α΄, Β΄. &amp; Γ΄ Γυμνασίου (Ο. Ε. Δ. Β .)</a:t>
            </a:r>
            <a:endParaRPr lang="el-GR" b="1" dirty="0" smtClean="0">
              <a:latin typeface="Calibri" pitchFamily="34" charset="0"/>
            </a:endParaRPr>
          </a:p>
          <a:p>
            <a:endParaRPr lang="el-GR" b="1" dirty="0" smtClean="0">
              <a:latin typeface="Calibri" pitchFamily="34" charset="0"/>
            </a:endParaRPr>
          </a:p>
          <a:p>
            <a:endParaRPr lang="en-US" b="1" dirty="0" smtClean="0">
              <a:latin typeface="Calibri" pitchFamily="34" charset="0"/>
            </a:endParaRPr>
          </a:p>
          <a:p>
            <a:pPr>
              <a:buNone/>
            </a:pPr>
            <a:endParaRPr lang="el-GR" b="1" dirty="0">
              <a:latin typeface="Calibri" pitchFamily="34" charset="0"/>
            </a:endParaRPr>
          </a:p>
        </p:txBody>
      </p:sp>
      <p:sp>
        <p:nvSpPr>
          <p:cNvPr id="3" name="2 - Τίτλος"/>
          <p:cNvSpPr>
            <a:spLocks noGrp="1"/>
          </p:cNvSpPr>
          <p:nvPr>
            <p:ph type="title"/>
          </p:nvPr>
        </p:nvSpPr>
        <p:spPr>
          <a:xfrm>
            <a:off x="457200" y="152400"/>
            <a:ext cx="8229600" cy="828328"/>
          </a:xfrm>
        </p:spPr>
        <p:txBody>
          <a:bodyPr>
            <a:normAutofit/>
          </a:bodyPr>
          <a:lstStyle/>
          <a:p>
            <a:r>
              <a:rPr lang="el-GR" sz="2800" b="1" dirty="0" smtClean="0">
                <a:solidFill>
                  <a:srgbClr val="FFC000"/>
                </a:solidFill>
                <a:latin typeface="Calibri" pitchFamily="34" charset="0"/>
              </a:rPr>
              <a:t>Βιβλιογραφία :</a:t>
            </a:r>
            <a:endParaRPr lang="el-GR" sz="2800" b="1" dirty="0">
              <a:solidFill>
                <a:srgbClr val="FFC000"/>
              </a:solidFill>
              <a:latin typeface="Calibri"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lgn="ctr">
              <a:buNone/>
            </a:pPr>
            <a:endParaRPr lang="el-GR" sz="3200" b="1" i="1" dirty="0" smtClean="0">
              <a:solidFill>
                <a:srgbClr val="00FFCC"/>
              </a:solidFill>
              <a:latin typeface="Monotype Corsiva" pitchFamily="66" charset="0"/>
            </a:endParaRPr>
          </a:p>
          <a:p>
            <a:pPr algn="ctr">
              <a:buNone/>
            </a:pPr>
            <a:r>
              <a:rPr lang="el-GR" sz="3200" b="1" i="1" dirty="0" smtClean="0">
                <a:solidFill>
                  <a:srgbClr val="99FF99"/>
                </a:solidFill>
                <a:latin typeface="Calibri" pitchFamily="34" charset="0"/>
              </a:rPr>
              <a:t>&lt;&lt;Η  Ιατρική και η γυμναστική είναι κλάδοι της ίδιας επιστήμης. Της επιστήμης της υγείας &gt;&gt; </a:t>
            </a:r>
          </a:p>
          <a:p>
            <a:pPr algn="ctr">
              <a:buNone/>
            </a:pPr>
            <a:endParaRPr lang="el-GR" sz="3200" b="1" i="1" dirty="0" smtClean="0">
              <a:solidFill>
                <a:srgbClr val="99FF99"/>
              </a:solidFill>
              <a:latin typeface="Calibri" pitchFamily="34" charset="0"/>
            </a:endParaRPr>
          </a:p>
          <a:p>
            <a:pPr algn="ctr">
              <a:buNone/>
            </a:pPr>
            <a:endParaRPr lang="el-GR" sz="3200" b="1" i="1" dirty="0" smtClean="0">
              <a:solidFill>
                <a:srgbClr val="99FF99"/>
              </a:solidFill>
              <a:latin typeface="Calibri" pitchFamily="34" charset="0"/>
            </a:endParaRPr>
          </a:p>
          <a:p>
            <a:pPr algn="ctr">
              <a:buNone/>
            </a:pPr>
            <a:r>
              <a:rPr lang="el-GR" sz="3200" b="1" i="1" dirty="0" smtClean="0">
                <a:solidFill>
                  <a:srgbClr val="99FF99"/>
                </a:solidFill>
                <a:latin typeface="Calibri" pitchFamily="34" charset="0"/>
              </a:rPr>
              <a:t> </a:t>
            </a:r>
            <a:r>
              <a:rPr lang="el-GR" sz="2400" b="1" i="1" dirty="0" smtClean="0">
                <a:solidFill>
                  <a:srgbClr val="99FF99"/>
                </a:solidFill>
                <a:latin typeface="Calibri" pitchFamily="34" charset="0"/>
              </a:rPr>
              <a:t>Γαληνός ( ένας από τους γνωστούς γιατρούς της αρχαιότητας )</a:t>
            </a:r>
            <a:endParaRPr lang="el-GR" sz="2400" b="1" i="1" dirty="0">
              <a:solidFill>
                <a:srgbClr val="99FF99"/>
              </a:solidFill>
              <a:latin typeface="Calibri" pitchFamily="34" charset="0"/>
            </a:endParaRPr>
          </a:p>
        </p:txBody>
      </p:sp>
      <p:sp>
        <p:nvSpPr>
          <p:cNvPr id="3" name="2 - Τίτλος"/>
          <p:cNvSpPr>
            <a:spLocks noGrp="1"/>
          </p:cNvSpPr>
          <p:nvPr>
            <p:ph type="title"/>
          </p:nvPr>
        </p:nvSpPr>
        <p:spPr/>
        <p:txBody>
          <a:bodyPr/>
          <a:lstStyle/>
          <a:p>
            <a:pPr algn="ctr"/>
            <a:r>
              <a:rPr lang="el-GR" b="1" dirty="0" smtClean="0">
                <a:solidFill>
                  <a:srgbClr val="FFC000"/>
                </a:solidFill>
                <a:latin typeface="Calibri" pitchFamily="34" charset="0"/>
              </a:rPr>
              <a:t>Επίλογος</a:t>
            </a:r>
            <a:endParaRPr lang="el-GR" b="1" dirty="0">
              <a:solidFill>
                <a:srgbClr val="FFC000"/>
              </a:solidFill>
              <a:latin typeface="Calibri"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xaxor.com/images/55659/Children_by_Rarindra_Prakarsa__12.jpg">
            <a:hlinkClick r:id="rId2"/>
          </p:cNvPr>
          <p:cNvPicPr>
            <a:picLocks noGrp="1"/>
          </p:cNvPicPr>
          <p:nvPr>
            <p:ph idx="1"/>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7" name="6 - TextBox"/>
          <p:cNvSpPr txBox="1"/>
          <p:nvPr/>
        </p:nvSpPr>
        <p:spPr>
          <a:xfrm>
            <a:off x="2915816" y="260648"/>
            <a:ext cx="5472608" cy="523220"/>
          </a:xfrm>
          <a:prstGeom prst="rect">
            <a:avLst/>
          </a:prstGeom>
          <a:noFill/>
        </p:spPr>
        <p:txBody>
          <a:bodyPr wrap="square" rtlCol="0">
            <a:spAutoFit/>
          </a:bodyPr>
          <a:lstStyle/>
          <a:p>
            <a:r>
              <a:rPr lang="el-GR" sz="2800" b="1" i="1" dirty="0" smtClean="0">
                <a:solidFill>
                  <a:srgbClr val="99FF99"/>
                </a:solidFill>
                <a:latin typeface="Calibri" pitchFamily="34" charset="0"/>
              </a:rPr>
              <a:t>Ε</a:t>
            </a:r>
            <a:r>
              <a:rPr lang="el-GR" sz="2800" b="1" i="1" dirty="0" smtClean="0">
                <a:solidFill>
                  <a:srgbClr val="99FF99"/>
                </a:solidFill>
                <a:latin typeface="Calibri" pitchFamily="34" charset="0"/>
              </a:rPr>
              <a:t>υχαριστώ για την προσοχή σας !</a:t>
            </a:r>
            <a:endParaRPr lang="el-GR" sz="2800" b="1" i="1" dirty="0">
              <a:solidFill>
                <a:srgbClr val="99FF99"/>
              </a:solidFill>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όμορφο,πολύχρωμο,φύση,φύλλα,δέντρα,φθινόπωρο,δάσος,φύλλωμα,διαδρομή,υπέροχη,δρόμο,ωραία"/>
          <p:cNvPicPr/>
          <p:nvPr/>
        </p:nvPicPr>
        <p:blipFill>
          <a:blip r:embed="rId2" cstate="print"/>
          <a:srcRect/>
          <a:stretch>
            <a:fillRect/>
          </a:stretch>
        </p:blipFill>
        <p:spPr bwMode="auto">
          <a:xfrm>
            <a:off x="179512" y="188640"/>
            <a:ext cx="8784976" cy="648072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3600" b="1" dirty="0" smtClean="0">
                <a:solidFill>
                  <a:srgbClr val="66FF66"/>
                </a:solidFill>
                <a:latin typeface="Calibri" pitchFamily="34" charset="0"/>
              </a:rPr>
              <a:t>Άσκηση  </a:t>
            </a:r>
            <a:endParaRPr lang="en-US" sz="3600" b="1" dirty="0">
              <a:solidFill>
                <a:srgbClr val="66FF66"/>
              </a:solidFill>
              <a:latin typeface="Calibri" pitchFamily="34" charset="0"/>
            </a:endParaRPr>
          </a:p>
        </p:txBody>
      </p:sp>
      <p:sp>
        <p:nvSpPr>
          <p:cNvPr id="3" name="Content Placeholder 2"/>
          <p:cNvSpPr>
            <a:spLocks noGrp="1"/>
          </p:cNvSpPr>
          <p:nvPr>
            <p:ph idx="1"/>
          </p:nvPr>
        </p:nvSpPr>
        <p:spPr/>
        <p:txBody>
          <a:bodyPr>
            <a:normAutofit/>
          </a:bodyPr>
          <a:lstStyle/>
          <a:p>
            <a:pPr algn="ctr"/>
            <a:r>
              <a:rPr lang="el-GR" sz="3200" b="1" dirty="0" smtClean="0">
                <a:latin typeface="Calibri" pitchFamily="34" charset="0"/>
              </a:rPr>
              <a:t>Κάθε κίνηση του σώματος και φυσική δραστηριότητα του ανθρώπου ,στην οποία συμμετέχουν μεγάλες μυϊκές ομάδες .</a:t>
            </a:r>
          </a:p>
          <a:p>
            <a:pPr algn="ctr"/>
            <a:r>
              <a:rPr lang="el-GR" sz="3200" b="1" dirty="0" smtClean="0">
                <a:latin typeface="Calibri" pitchFamily="34" charset="0"/>
              </a:rPr>
              <a:t>Σύνολο προγραμματισμένων  κινήσεων που επαναλαμβάνονται και σκοπό έχουν την ανάπτυξη σωματικών και πνευματικών ικανοτήτων </a:t>
            </a:r>
            <a:r>
              <a:rPr lang="el-GR" sz="3200" dirty="0" smtClean="0">
                <a:latin typeface="Calibri" pitchFamily="34" charset="0"/>
              </a:rPr>
              <a:t>.</a:t>
            </a:r>
            <a:endParaRPr lang="en-US" sz="3200"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solidFill>
                  <a:srgbClr val="FFC000"/>
                </a:solidFill>
                <a:latin typeface="Calibri" pitchFamily="34" charset="0"/>
              </a:rPr>
              <a:t>Φύση &amp; Άσκηση :</a:t>
            </a:r>
            <a:endParaRPr lang="en-US" b="1" dirty="0">
              <a:solidFill>
                <a:srgbClr val="FFC000"/>
              </a:solidFill>
              <a:latin typeface="Calibri" pitchFamily="34" charset="0"/>
            </a:endParaRPr>
          </a:p>
        </p:txBody>
      </p:sp>
      <p:sp>
        <p:nvSpPr>
          <p:cNvPr id="3" name="Content Placeholder 2"/>
          <p:cNvSpPr>
            <a:spLocks noGrp="1"/>
          </p:cNvSpPr>
          <p:nvPr>
            <p:ph idx="1"/>
          </p:nvPr>
        </p:nvSpPr>
        <p:spPr>
          <a:xfrm>
            <a:off x="457200" y="1916832"/>
            <a:ext cx="8229600" cy="4179168"/>
          </a:xfrm>
        </p:spPr>
        <p:txBody>
          <a:bodyPr>
            <a:normAutofit/>
          </a:bodyPr>
          <a:lstStyle/>
          <a:p>
            <a:pPr algn="ctr"/>
            <a:r>
              <a:rPr lang="el-GR" sz="2800" b="1" dirty="0" smtClean="0">
                <a:latin typeface="Calibri" pitchFamily="34" charset="0"/>
              </a:rPr>
              <a:t>Φύση και Άσκηση είναι διδακτικό αντικείμενο και αποτελεί μέρος του Αναλυτικού Προγράμματος .</a:t>
            </a:r>
          </a:p>
          <a:p>
            <a:pPr algn="ctr"/>
            <a:endParaRPr lang="el-GR" sz="2800" b="1" dirty="0" smtClean="0">
              <a:latin typeface="Calibri" pitchFamily="34" charset="0"/>
            </a:endParaRPr>
          </a:p>
          <a:p>
            <a:pPr algn="ctr"/>
            <a:r>
              <a:rPr lang="el-GR" sz="2800" b="1" dirty="0" smtClean="0">
                <a:latin typeface="Calibri" pitchFamily="34" charset="0"/>
              </a:rPr>
              <a:t>Περιεχόμενο,  οι φυσικές δραστηριότητες στη φύση, στην ύπαιθρο , δραστηριότητες των μαθητών σε σχέση με την επαφή τους στο φυσικό περιβάλλον </a:t>
            </a:r>
            <a:endParaRPr lang="en-US" sz="2800" b="1" dirty="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r>
              <a:rPr lang="el-GR" b="1" dirty="0" smtClean="0">
                <a:latin typeface="Calibri" pitchFamily="34" charset="0"/>
              </a:rPr>
              <a:t>Γυμναζόμαστε ;</a:t>
            </a:r>
          </a:p>
          <a:p>
            <a:r>
              <a:rPr lang="el-GR" b="1" dirty="0" smtClean="0">
                <a:latin typeface="Calibri" pitchFamily="34" charset="0"/>
              </a:rPr>
              <a:t>Γυμναζόμαστε στο Σχολείο ,με την οικογένεια , με φίλους ;</a:t>
            </a:r>
          </a:p>
          <a:p>
            <a:r>
              <a:rPr lang="el-GR" b="1" dirty="0" smtClean="0">
                <a:latin typeface="Calibri" pitchFamily="34" charset="0"/>
              </a:rPr>
              <a:t>Που γυμναζόμαστε ;</a:t>
            </a:r>
          </a:p>
          <a:p>
            <a:r>
              <a:rPr lang="el-GR" b="1" dirty="0" smtClean="0">
                <a:latin typeface="Calibri" pitchFamily="34" charset="0"/>
              </a:rPr>
              <a:t>Γυμναζόμαστε στη φύση με το Σχολείο ;</a:t>
            </a:r>
          </a:p>
          <a:p>
            <a:r>
              <a:rPr lang="el-GR" b="1" dirty="0" smtClean="0">
                <a:latin typeface="Calibri" pitchFamily="34" charset="0"/>
              </a:rPr>
              <a:t>Γυμναζόμαστε στη φύση με την οικογένεια με φίλους ;</a:t>
            </a:r>
          </a:p>
          <a:p>
            <a:r>
              <a:rPr lang="el-GR" b="1" dirty="0" smtClean="0">
                <a:latin typeface="Calibri" pitchFamily="34" charset="0"/>
              </a:rPr>
              <a:t>Πόσο γυμναζόμαστε;</a:t>
            </a:r>
            <a:endParaRPr lang="el-GR" b="1" dirty="0">
              <a:latin typeface="Calibri" pitchFamily="34" charset="0"/>
            </a:endParaRPr>
          </a:p>
        </p:txBody>
      </p:sp>
      <p:sp>
        <p:nvSpPr>
          <p:cNvPr id="3" name="2 - Τίτλος"/>
          <p:cNvSpPr>
            <a:spLocks noGrp="1"/>
          </p:cNvSpPr>
          <p:nvPr>
            <p:ph type="title"/>
          </p:nvPr>
        </p:nvSpPr>
        <p:spPr/>
        <p:txBody>
          <a:bodyPr>
            <a:normAutofit/>
          </a:bodyPr>
          <a:lstStyle/>
          <a:p>
            <a:pPr algn="ctr"/>
            <a:r>
              <a:rPr lang="el-GR" sz="4000" b="1" dirty="0" smtClean="0">
                <a:solidFill>
                  <a:srgbClr val="FF6600"/>
                </a:solidFill>
                <a:latin typeface="Calibri" pitchFamily="34" charset="0"/>
              </a:rPr>
              <a:t>Διάλογος </a:t>
            </a:r>
            <a:endParaRPr lang="el-GR" sz="4000" b="1" dirty="0">
              <a:solidFill>
                <a:srgbClr val="FF6600"/>
              </a:solidFill>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57200" y="908720"/>
            <a:ext cx="8229600" cy="5187280"/>
          </a:xfrm>
        </p:spPr>
        <p:txBody>
          <a:bodyPr/>
          <a:lstStyle/>
          <a:p>
            <a:pPr algn="ctr"/>
            <a:r>
              <a:rPr lang="el-GR" b="1" dirty="0" smtClean="0">
                <a:latin typeface="Calibri" pitchFamily="34" charset="0"/>
              </a:rPr>
              <a:t>Ρόλος των ομάδων στη καταγραφή των απόψεων για κάθε ερώτημα .</a:t>
            </a:r>
          </a:p>
          <a:p>
            <a:pPr algn="ctr"/>
            <a:r>
              <a:rPr lang="el-GR" b="1" dirty="0" smtClean="0">
                <a:latin typeface="Calibri" pitchFamily="34" charset="0"/>
              </a:rPr>
              <a:t>Συζήτηση –Τοποθετήσεις </a:t>
            </a:r>
          </a:p>
        </p:txBody>
      </p:sp>
      <p:sp>
        <p:nvSpPr>
          <p:cNvPr id="3" name="2 - Τίτλος"/>
          <p:cNvSpPr>
            <a:spLocks noGrp="1"/>
          </p:cNvSpPr>
          <p:nvPr>
            <p:ph type="title"/>
          </p:nvPr>
        </p:nvSpPr>
        <p:spPr>
          <a:xfrm>
            <a:off x="457200" y="152400"/>
            <a:ext cx="8229600" cy="900336"/>
          </a:xfrm>
        </p:spPr>
        <p:txBody>
          <a:bodyPr/>
          <a:lstStyle/>
          <a:p>
            <a:r>
              <a:rPr lang="el-GR" b="1" dirty="0" smtClean="0">
                <a:solidFill>
                  <a:srgbClr val="FF6600"/>
                </a:solidFill>
                <a:latin typeface="Calibri" pitchFamily="34" charset="0"/>
              </a:rPr>
              <a:t>Καταγραφές :</a:t>
            </a:r>
            <a:endParaRPr lang="el-GR" b="1" dirty="0">
              <a:solidFill>
                <a:srgbClr val="FF6600"/>
              </a:solidFill>
              <a:latin typeface="Calibri" pitchFamily="34" charset="0"/>
            </a:endParaRPr>
          </a:p>
        </p:txBody>
      </p:sp>
      <p:pic>
        <p:nvPicPr>
          <p:cNvPr id="4" name="3 - Εικόνα" descr="https://encrypted-tbn2.gstatic.com/images?q=tbn:ANd9GcRMb7-qM1OVJhP1caq6QDYhHLHZnQ6_mwsHGw-OXUpb8PhoR4Vs">
            <a:hlinkClick r:id="rId2"/>
          </p:cNvPr>
          <p:cNvPicPr/>
          <p:nvPr/>
        </p:nvPicPr>
        <p:blipFill>
          <a:blip r:embed="rId3" cstate="print"/>
          <a:srcRect/>
          <a:stretch>
            <a:fillRect/>
          </a:stretch>
        </p:blipFill>
        <p:spPr bwMode="auto">
          <a:xfrm>
            <a:off x="971600" y="2276872"/>
            <a:ext cx="7704856" cy="424847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solidFill>
                  <a:srgbClr val="FFC000"/>
                </a:solidFill>
                <a:latin typeface="Calibri" pitchFamily="34" charset="0"/>
              </a:rPr>
              <a:t>Γιατί  δεν γυμναζόμαστε ;</a:t>
            </a:r>
            <a:endParaRPr lang="en-US" b="1" dirty="0">
              <a:solidFill>
                <a:srgbClr val="FFC000"/>
              </a:solidFill>
              <a:latin typeface="Calibri" pitchFamily="34" charset="0"/>
            </a:endParaRPr>
          </a:p>
        </p:txBody>
      </p:sp>
      <p:sp>
        <p:nvSpPr>
          <p:cNvPr id="3" name="Content Placeholder 2"/>
          <p:cNvSpPr>
            <a:spLocks noGrp="1"/>
          </p:cNvSpPr>
          <p:nvPr>
            <p:ph idx="1"/>
          </p:nvPr>
        </p:nvSpPr>
        <p:spPr/>
        <p:txBody>
          <a:bodyPr>
            <a:normAutofit fontScale="92500" lnSpcReduction="10000"/>
          </a:bodyPr>
          <a:lstStyle/>
          <a:p>
            <a:pPr>
              <a:buNone/>
            </a:pPr>
            <a:r>
              <a:rPr lang="el-GR" b="1" dirty="0" smtClean="0">
                <a:solidFill>
                  <a:srgbClr val="FFC000"/>
                </a:solidFill>
                <a:latin typeface="Calibri" pitchFamily="34" charset="0"/>
              </a:rPr>
              <a:t>Ενήλικες :</a:t>
            </a:r>
          </a:p>
          <a:p>
            <a:r>
              <a:rPr lang="el-GR" b="1" dirty="0" smtClean="0">
                <a:latin typeface="Calibri" pitchFamily="34" charset="0"/>
              </a:rPr>
              <a:t>Αρκετοί  άνθρωποι  δεν πιστεύουν στα οφέλη της άσκησης  στην υγεία </a:t>
            </a:r>
          </a:p>
          <a:p>
            <a:r>
              <a:rPr lang="el-GR" b="1" dirty="0" smtClean="0">
                <a:latin typeface="Calibri" pitchFamily="34" charset="0"/>
              </a:rPr>
              <a:t>Θεωρία του &lt;&lt;βαριέμαι …&gt;&gt;</a:t>
            </a:r>
          </a:p>
          <a:p>
            <a:r>
              <a:rPr lang="el-GR" b="1" dirty="0" smtClean="0">
                <a:latin typeface="Calibri" pitchFamily="34" charset="0"/>
              </a:rPr>
              <a:t>Θεωρία του &lt;&lt;δύσκολου – του κουραστικού &gt;&gt;</a:t>
            </a:r>
          </a:p>
          <a:p>
            <a:pPr>
              <a:buNone/>
            </a:pPr>
            <a:r>
              <a:rPr lang="el-GR" b="1" dirty="0" smtClean="0">
                <a:solidFill>
                  <a:srgbClr val="FFC000"/>
                </a:solidFill>
                <a:latin typeface="Calibri" pitchFamily="34" charset="0"/>
              </a:rPr>
              <a:t>Μαθητές :</a:t>
            </a:r>
          </a:p>
          <a:p>
            <a:r>
              <a:rPr lang="el-GR" b="1" dirty="0" smtClean="0">
                <a:latin typeface="Calibri" pitchFamily="34" charset="0"/>
              </a:rPr>
              <a:t>Δεν προλαβαίνω , έχω πολλά μαθήματα  </a:t>
            </a:r>
          </a:p>
          <a:p>
            <a:r>
              <a:rPr lang="el-GR" b="1" dirty="0" smtClean="0">
                <a:latin typeface="Calibri" pitchFamily="34" charset="0"/>
              </a:rPr>
              <a:t>Δεν μου αρέσει να ιδρώνω </a:t>
            </a:r>
          </a:p>
          <a:p>
            <a:r>
              <a:rPr lang="el-GR" b="1" dirty="0" smtClean="0">
                <a:latin typeface="Calibri" pitchFamily="34" charset="0"/>
              </a:rPr>
              <a:t>Δεν αθλούνται οι φίλοι μου </a:t>
            </a:r>
          </a:p>
          <a:p>
            <a:r>
              <a:rPr lang="el-GR" b="1" dirty="0" smtClean="0">
                <a:latin typeface="Calibri" pitchFamily="34" charset="0"/>
              </a:rPr>
              <a:t>Σιγά μη πάω στο </a:t>
            </a:r>
            <a:r>
              <a:rPr lang="el-GR" b="1" dirty="0" smtClean="0">
                <a:solidFill>
                  <a:srgbClr val="00FF99"/>
                </a:solidFill>
                <a:latin typeface="Calibri" pitchFamily="34" charset="0"/>
              </a:rPr>
              <a:t>άλσος</a:t>
            </a:r>
            <a:r>
              <a:rPr lang="el-GR" b="1" dirty="0" smtClean="0">
                <a:latin typeface="Calibri" pitchFamily="34" charset="0"/>
              </a:rPr>
              <a:t> σαν τρελός να τρέχω</a:t>
            </a:r>
          </a:p>
          <a:p>
            <a:r>
              <a:rPr lang="el-GR" b="1" dirty="0" smtClean="0">
                <a:latin typeface="Calibri" pitchFamily="34" charset="0"/>
              </a:rPr>
              <a:t>Μου είναι κουραστικό μόνο και που το σκέφτομαι…</a:t>
            </a:r>
          </a:p>
          <a:p>
            <a:pPr>
              <a:buNone/>
            </a:pPr>
            <a:endParaRPr lang="el-GR" b="1" dirty="0" smtClean="0">
              <a:solidFill>
                <a:srgbClr val="FFC000"/>
              </a:solidFill>
              <a:latin typeface="Calibri" pitchFamily="34" charset="0"/>
            </a:endParaRPr>
          </a:p>
          <a:p>
            <a:endParaRPr lang="en-US" b="1" dirty="0" smtClean="0">
              <a:solidFill>
                <a:srgbClr val="FFC000"/>
              </a:solidFill>
              <a:latin typeface="Calibri"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arthDayPresentatio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tint val="100000"/>
                <a:shade val="42000"/>
                <a:hueMod val="100000"/>
                <a:satMod val="100000"/>
              </a:schemeClr>
              <a:schemeClr val="phClr">
                <a:tint val="4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C848E6D-D87F-470B-9CFF-9AA956ED9F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EarthDayPresentation</Template>
  <TotalTime>0</TotalTime>
  <Words>1114</Words>
  <Application>Microsoft Office PowerPoint</Application>
  <PresentationFormat>Προβολή στην οθόνη (4:3)</PresentationFormat>
  <Paragraphs>154</Paragraphs>
  <Slides>35</Slides>
  <Notes>7</Notes>
  <HiddenSlides>0</HiddenSlides>
  <MMClips>0</MMClips>
  <ScaleCrop>false</ScaleCrop>
  <HeadingPairs>
    <vt:vector size="4" baseType="variant">
      <vt:variant>
        <vt:lpstr>Θέμα</vt:lpstr>
      </vt:variant>
      <vt:variant>
        <vt:i4>1</vt:i4>
      </vt:variant>
      <vt:variant>
        <vt:lpstr>Τίτλοι διαφανειών</vt:lpstr>
      </vt:variant>
      <vt:variant>
        <vt:i4>35</vt:i4>
      </vt:variant>
    </vt:vector>
  </HeadingPairs>
  <TitlesOfParts>
    <vt:vector size="36" baseType="lpstr">
      <vt:lpstr>EarthDayPresentation</vt:lpstr>
      <vt:lpstr>  Επιμορφωτικό Σεμινάριο  ΒΙΩΜΑΤΙΚΕΣ ΔΡΑΣΕΙΣ   &lt;&lt;Φύση και Άσκηση στην Εκπαίδευση &gt;&gt;</vt:lpstr>
      <vt:lpstr>Διαφάνεια 2</vt:lpstr>
      <vt:lpstr>Εισαγωγή :</vt:lpstr>
      <vt:lpstr>Διαφάνεια 4</vt:lpstr>
      <vt:lpstr>Άσκηση  </vt:lpstr>
      <vt:lpstr>Φύση &amp; Άσκηση :</vt:lpstr>
      <vt:lpstr>Διάλογος </vt:lpstr>
      <vt:lpstr>Καταγραφές :</vt:lpstr>
      <vt:lpstr>Γιατί  δεν γυμναζόμαστε ;</vt:lpstr>
      <vt:lpstr>Γνωρίζουμε τα οφέλη της άσκησης ;</vt:lpstr>
      <vt:lpstr>Διαφάνεια 11</vt:lpstr>
      <vt:lpstr>Φύση &amp; άσκηση  στην Εκπαίδευση  </vt:lpstr>
      <vt:lpstr>Τα οφέλη της άσκησης για την υγεία μας :</vt:lpstr>
      <vt:lpstr>Υγεία </vt:lpstr>
      <vt:lpstr>Καλή Φυσική κατάσταση :</vt:lpstr>
      <vt:lpstr>Αερόβια άσκηση &amp; Υγεία </vt:lpstr>
      <vt:lpstr>Διαφάνεια 17</vt:lpstr>
      <vt:lpstr>Φυσική Αγωγή &amp; Υγεία </vt:lpstr>
      <vt:lpstr>Δραστηριότητες στη Φύση </vt:lpstr>
      <vt:lpstr>Διαφάνεια 20</vt:lpstr>
      <vt:lpstr>Εναλλακτικές μορφές άσκησης στη Φύση </vt:lpstr>
      <vt:lpstr>Χορός στη φύση </vt:lpstr>
      <vt:lpstr>YOGA : άμεση επαφή με το έδαφος , εισπνοές στον καθαρό αέρα , γαλήνη τοπίου , ενδυνάμωση κορμού ,πνευματική ευεξία .</vt:lpstr>
      <vt:lpstr>Ποδηλασία : γράμμωση ποδιών ,τόνωση ποδιών , γοφών …</vt:lpstr>
      <vt:lpstr>Διαφάνεια 25</vt:lpstr>
      <vt:lpstr>Ποδηλασία βουνού (mountain bike )</vt:lpstr>
      <vt:lpstr>Διαφάνεια 27</vt:lpstr>
      <vt:lpstr>Διαφάνεια 28</vt:lpstr>
      <vt:lpstr>Frisbee (στήθος , χέρια ,κοιλιακοί, πόδια ,ώμοι )</vt:lpstr>
      <vt:lpstr>Jogging (αερόβια άσκηση στην ύπαιθρο ,πόδια , γλουτοί κοιλιακοί )</vt:lpstr>
      <vt:lpstr>Διαφάνεια 31</vt:lpstr>
      <vt:lpstr>Αξίζει να …</vt:lpstr>
      <vt:lpstr>Βιβλιογραφία :</vt:lpstr>
      <vt:lpstr>Επίλογος</vt:lpstr>
      <vt:lpstr>Διαφάνεια 35</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2014-09-22T15:43:05Z</dcterms:created>
  <dcterms:modified xsi:type="dcterms:W3CDTF">2014-09-22T15:40:41Z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TC102513359990</vt:lpwstr>
  </property>
</Properties>
</file>